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5" r:id="rId3"/>
    <p:sldId id="257" r:id="rId4"/>
    <p:sldId id="276" r:id="rId5"/>
    <p:sldId id="277" r:id="rId6"/>
    <p:sldId id="262" r:id="rId7"/>
    <p:sldId id="263" r:id="rId8"/>
    <p:sldId id="264" r:id="rId9"/>
    <p:sldId id="274" r:id="rId10"/>
    <p:sldId id="265" r:id="rId11"/>
    <p:sldId id="268" r:id="rId12"/>
    <p:sldId id="278" r:id="rId13"/>
    <p:sldId id="280" r:id="rId14"/>
    <p:sldId id="281" r:id="rId15"/>
    <p:sldId id="282" r:id="rId16"/>
    <p:sldId id="270" r:id="rId17"/>
    <p:sldId id="279" r:id="rId18"/>
    <p:sldId id="271" r:id="rId19"/>
    <p:sldId id="272" r:id="rId20"/>
    <p:sldId id="273" r:id="rId2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BEBDB5-602F-4F02-A505-3CF0E7A95FB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FCB1634-77C2-4B09-B3E4-1F4F6DF08C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マスター字幕の書式設定</a:t>
            </a:r>
          </a:p>
        </p:txBody>
      </p:sp>
      <p:sp>
        <p:nvSpPr>
          <p:cNvPr id="4" name="日付プレースホルダー 3">
            <a:extLst>
              <a:ext uri="{FF2B5EF4-FFF2-40B4-BE49-F238E27FC236}">
                <a16:creationId xmlns:a16="http://schemas.microsoft.com/office/drawing/2014/main" id="{DC7C5281-AC18-4937-B579-1D0F4D83D67E}"/>
              </a:ext>
            </a:extLst>
          </p:cNvPr>
          <p:cNvSpPr>
            <a:spLocks noGrp="1"/>
          </p:cNvSpPr>
          <p:nvPr>
            <p:ph type="dt" sz="half" idx="10"/>
          </p:nvPr>
        </p:nvSpPr>
        <p:spPr/>
        <p:txBody>
          <a:bodyPr/>
          <a:lstStyle/>
          <a:p>
            <a:fld id="{2267153F-3A47-4199-BBCE-047A6E832CF7}" type="datetimeFigureOut">
              <a:rPr kumimoji="1" lang="ja-JP" altLang="en-US" smtClean="0"/>
              <a:t>2018/10/13</a:t>
            </a:fld>
            <a:endParaRPr kumimoji="1" lang="ja-JP" altLang="en-US"/>
          </a:p>
        </p:txBody>
      </p:sp>
      <p:sp>
        <p:nvSpPr>
          <p:cNvPr id="5" name="フッター プレースホルダー 4">
            <a:extLst>
              <a:ext uri="{FF2B5EF4-FFF2-40B4-BE49-F238E27FC236}">
                <a16:creationId xmlns:a16="http://schemas.microsoft.com/office/drawing/2014/main" id="{0EBC7646-0B44-42EA-932F-F07CB1C91D8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11A30A5-3F80-4ACA-8932-FD10B8FDC33C}"/>
              </a:ext>
            </a:extLst>
          </p:cNvPr>
          <p:cNvSpPr>
            <a:spLocks noGrp="1"/>
          </p:cNvSpPr>
          <p:nvPr>
            <p:ph type="sldNum" sz="quarter" idx="12"/>
          </p:nvPr>
        </p:nvSpPr>
        <p:spPr/>
        <p:txBody>
          <a:bodyPr/>
          <a:lstStyle/>
          <a:p>
            <a:fld id="{92C1C611-16F7-434F-922F-9AD59548A6AE}" type="slidenum">
              <a:rPr kumimoji="1" lang="ja-JP" altLang="en-US" smtClean="0"/>
              <a:t>‹#›</a:t>
            </a:fld>
            <a:endParaRPr kumimoji="1" lang="ja-JP" altLang="en-US"/>
          </a:p>
        </p:txBody>
      </p:sp>
    </p:spTree>
    <p:extLst>
      <p:ext uri="{BB962C8B-B14F-4D97-AF65-F5344CB8AC3E}">
        <p14:creationId xmlns:p14="http://schemas.microsoft.com/office/powerpoint/2010/main" val="2247365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95F320-3FF6-42A3-9636-9CF8D2DDD7D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69403FE-CD23-4A73-B30A-73F61F1BDDE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F54D502-9BD0-489D-BBC3-6FB739F1D097}"/>
              </a:ext>
            </a:extLst>
          </p:cNvPr>
          <p:cNvSpPr>
            <a:spLocks noGrp="1"/>
          </p:cNvSpPr>
          <p:nvPr>
            <p:ph type="dt" sz="half" idx="10"/>
          </p:nvPr>
        </p:nvSpPr>
        <p:spPr/>
        <p:txBody>
          <a:bodyPr/>
          <a:lstStyle/>
          <a:p>
            <a:fld id="{2267153F-3A47-4199-BBCE-047A6E832CF7}" type="datetimeFigureOut">
              <a:rPr kumimoji="1" lang="ja-JP" altLang="en-US" smtClean="0"/>
              <a:t>2018/10/13</a:t>
            </a:fld>
            <a:endParaRPr kumimoji="1" lang="ja-JP" altLang="en-US"/>
          </a:p>
        </p:txBody>
      </p:sp>
      <p:sp>
        <p:nvSpPr>
          <p:cNvPr id="5" name="フッター プレースホルダー 4">
            <a:extLst>
              <a:ext uri="{FF2B5EF4-FFF2-40B4-BE49-F238E27FC236}">
                <a16:creationId xmlns:a16="http://schemas.microsoft.com/office/drawing/2014/main" id="{67CA0D4F-EEF1-4DA8-B6D3-9485AFE5F60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2E8CDCA-6AA9-4651-94C4-16D9CF3CD383}"/>
              </a:ext>
            </a:extLst>
          </p:cNvPr>
          <p:cNvSpPr>
            <a:spLocks noGrp="1"/>
          </p:cNvSpPr>
          <p:nvPr>
            <p:ph type="sldNum" sz="quarter" idx="12"/>
          </p:nvPr>
        </p:nvSpPr>
        <p:spPr/>
        <p:txBody>
          <a:bodyPr/>
          <a:lstStyle/>
          <a:p>
            <a:fld id="{92C1C611-16F7-434F-922F-9AD59548A6AE}" type="slidenum">
              <a:rPr kumimoji="1" lang="ja-JP" altLang="en-US" smtClean="0"/>
              <a:t>‹#›</a:t>
            </a:fld>
            <a:endParaRPr kumimoji="1" lang="ja-JP" altLang="en-US"/>
          </a:p>
        </p:txBody>
      </p:sp>
    </p:spTree>
    <p:extLst>
      <p:ext uri="{BB962C8B-B14F-4D97-AF65-F5344CB8AC3E}">
        <p14:creationId xmlns:p14="http://schemas.microsoft.com/office/powerpoint/2010/main" val="3682614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59836D5-CC74-4EF9-9F92-5840C82AF41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617F39A-E5F1-466E-A617-2C70C11924D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6D14E30-7B8C-45CC-A882-4DD8FF3B2294}"/>
              </a:ext>
            </a:extLst>
          </p:cNvPr>
          <p:cNvSpPr>
            <a:spLocks noGrp="1"/>
          </p:cNvSpPr>
          <p:nvPr>
            <p:ph type="dt" sz="half" idx="10"/>
          </p:nvPr>
        </p:nvSpPr>
        <p:spPr/>
        <p:txBody>
          <a:bodyPr/>
          <a:lstStyle/>
          <a:p>
            <a:fld id="{2267153F-3A47-4199-BBCE-047A6E832CF7}" type="datetimeFigureOut">
              <a:rPr kumimoji="1" lang="ja-JP" altLang="en-US" smtClean="0"/>
              <a:t>2018/10/13</a:t>
            </a:fld>
            <a:endParaRPr kumimoji="1" lang="ja-JP" altLang="en-US"/>
          </a:p>
        </p:txBody>
      </p:sp>
      <p:sp>
        <p:nvSpPr>
          <p:cNvPr id="5" name="フッター プレースホルダー 4">
            <a:extLst>
              <a:ext uri="{FF2B5EF4-FFF2-40B4-BE49-F238E27FC236}">
                <a16:creationId xmlns:a16="http://schemas.microsoft.com/office/drawing/2014/main" id="{7B29C962-3733-4CC4-877F-30C831239AB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EA6404D-4F18-4F46-9769-5A1ACD8BB2A5}"/>
              </a:ext>
            </a:extLst>
          </p:cNvPr>
          <p:cNvSpPr>
            <a:spLocks noGrp="1"/>
          </p:cNvSpPr>
          <p:nvPr>
            <p:ph type="sldNum" sz="quarter" idx="12"/>
          </p:nvPr>
        </p:nvSpPr>
        <p:spPr/>
        <p:txBody>
          <a:bodyPr/>
          <a:lstStyle/>
          <a:p>
            <a:fld id="{92C1C611-16F7-434F-922F-9AD59548A6AE}" type="slidenum">
              <a:rPr kumimoji="1" lang="ja-JP" altLang="en-US" smtClean="0"/>
              <a:t>‹#›</a:t>
            </a:fld>
            <a:endParaRPr kumimoji="1" lang="ja-JP" altLang="en-US"/>
          </a:p>
        </p:txBody>
      </p:sp>
    </p:spTree>
    <p:extLst>
      <p:ext uri="{BB962C8B-B14F-4D97-AF65-F5344CB8AC3E}">
        <p14:creationId xmlns:p14="http://schemas.microsoft.com/office/powerpoint/2010/main" val="2595601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764AE2-3C98-41CF-BD43-FBFEE905830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5B4C059-BB6E-4F06-A893-CF9EBB3A5ED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FEE0369-CA23-4A39-A232-17B64AB0A27E}"/>
              </a:ext>
            </a:extLst>
          </p:cNvPr>
          <p:cNvSpPr>
            <a:spLocks noGrp="1"/>
          </p:cNvSpPr>
          <p:nvPr>
            <p:ph type="dt" sz="half" idx="10"/>
          </p:nvPr>
        </p:nvSpPr>
        <p:spPr/>
        <p:txBody>
          <a:bodyPr/>
          <a:lstStyle/>
          <a:p>
            <a:fld id="{2267153F-3A47-4199-BBCE-047A6E832CF7}" type="datetimeFigureOut">
              <a:rPr kumimoji="1" lang="ja-JP" altLang="en-US" smtClean="0"/>
              <a:t>2018/10/13</a:t>
            </a:fld>
            <a:endParaRPr kumimoji="1" lang="ja-JP" altLang="en-US"/>
          </a:p>
        </p:txBody>
      </p:sp>
      <p:sp>
        <p:nvSpPr>
          <p:cNvPr id="5" name="フッター プレースホルダー 4">
            <a:extLst>
              <a:ext uri="{FF2B5EF4-FFF2-40B4-BE49-F238E27FC236}">
                <a16:creationId xmlns:a16="http://schemas.microsoft.com/office/drawing/2014/main" id="{5AC9ADEC-544A-4E1E-9488-914AC5983B7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3E509FD-AC3D-4AF9-BE79-715E991D5433}"/>
              </a:ext>
            </a:extLst>
          </p:cNvPr>
          <p:cNvSpPr>
            <a:spLocks noGrp="1"/>
          </p:cNvSpPr>
          <p:nvPr>
            <p:ph type="sldNum" sz="quarter" idx="12"/>
          </p:nvPr>
        </p:nvSpPr>
        <p:spPr/>
        <p:txBody>
          <a:bodyPr/>
          <a:lstStyle/>
          <a:p>
            <a:fld id="{92C1C611-16F7-434F-922F-9AD59548A6AE}" type="slidenum">
              <a:rPr kumimoji="1" lang="ja-JP" altLang="en-US" smtClean="0"/>
              <a:t>‹#›</a:t>
            </a:fld>
            <a:endParaRPr kumimoji="1" lang="ja-JP" altLang="en-US"/>
          </a:p>
        </p:txBody>
      </p:sp>
    </p:spTree>
    <p:extLst>
      <p:ext uri="{BB962C8B-B14F-4D97-AF65-F5344CB8AC3E}">
        <p14:creationId xmlns:p14="http://schemas.microsoft.com/office/powerpoint/2010/main" val="2350285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AF0E5E-CF50-4B97-A9E9-A82BDEB9941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2819B40-4590-4F2E-B8A2-089156F3A9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6AF7AD6-00C0-4ED3-BA0A-66A693490825}"/>
              </a:ext>
            </a:extLst>
          </p:cNvPr>
          <p:cNvSpPr>
            <a:spLocks noGrp="1"/>
          </p:cNvSpPr>
          <p:nvPr>
            <p:ph type="dt" sz="half" idx="10"/>
          </p:nvPr>
        </p:nvSpPr>
        <p:spPr/>
        <p:txBody>
          <a:bodyPr/>
          <a:lstStyle/>
          <a:p>
            <a:fld id="{2267153F-3A47-4199-BBCE-047A6E832CF7}" type="datetimeFigureOut">
              <a:rPr kumimoji="1" lang="ja-JP" altLang="en-US" smtClean="0"/>
              <a:t>2018/10/13</a:t>
            </a:fld>
            <a:endParaRPr kumimoji="1" lang="ja-JP" altLang="en-US"/>
          </a:p>
        </p:txBody>
      </p:sp>
      <p:sp>
        <p:nvSpPr>
          <p:cNvPr id="5" name="フッター プレースホルダー 4">
            <a:extLst>
              <a:ext uri="{FF2B5EF4-FFF2-40B4-BE49-F238E27FC236}">
                <a16:creationId xmlns:a16="http://schemas.microsoft.com/office/drawing/2014/main" id="{DA188DB3-09DF-4834-83F8-59BAB2691D0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6BAFDFA-286E-4A39-A11E-68F862E9002C}"/>
              </a:ext>
            </a:extLst>
          </p:cNvPr>
          <p:cNvSpPr>
            <a:spLocks noGrp="1"/>
          </p:cNvSpPr>
          <p:nvPr>
            <p:ph type="sldNum" sz="quarter" idx="12"/>
          </p:nvPr>
        </p:nvSpPr>
        <p:spPr/>
        <p:txBody>
          <a:bodyPr/>
          <a:lstStyle/>
          <a:p>
            <a:fld id="{92C1C611-16F7-434F-922F-9AD59548A6AE}" type="slidenum">
              <a:rPr kumimoji="1" lang="ja-JP" altLang="en-US" smtClean="0"/>
              <a:t>‹#›</a:t>
            </a:fld>
            <a:endParaRPr kumimoji="1" lang="ja-JP" altLang="en-US"/>
          </a:p>
        </p:txBody>
      </p:sp>
    </p:spTree>
    <p:extLst>
      <p:ext uri="{BB962C8B-B14F-4D97-AF65-F5344CB8AC3E}">
        <p14:creationId xmlns:p14="http://schemas.microsoft.com/office/powerpoint/2010/main" val="1790746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757A3B-FBFD-4799-85F1-B7D6F08CAB9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FE03486-96D4-4C65-B407-B7533FECC647}"/>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1EC2B07-D77E-49B4-AF0A-39FA4650C88C}"/>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5FC8D20-69CB-45AC-A675-8CF13F8B0AC4}"/>
              </a:ext>
            </a:extLst>
          </p:cNvPr>
          <p:cNvSpPr>
            <a:spLocks noGrp="1"/>
          </p:cNvSpPr>
          <p:nvPr>
            <p:ph type="dt" sz="half" idx="10"/>
          </p:nvPr>
        </p:nvSpPr>
        <p:spPr/>
        <p:txBody>
          <a:bodyPr/>
          <a:lstStyle/>
          <a:p>
            <a:fld id="{2267153F-3A47-4199-BBCE-047A6E832CF7}" type="datetimeFigureOut">
              <a:rPr kumimoji="1" lang="ja-JP" altLang="en-US" smtClean="0"/>
              <a:t>2018/10/13</a:t>
            </a:fld>
            <a:endParaRPr kumimoji="1" lang="ja-JP" altLang="en-US"/>
          </a:p>
        </p:txBody>
      </p:sp>
      <p:sp>
        <p:nvSpPr>
          <p:cNvPr id="6" name="フッター プレースホルダー 5">
            <a:extLst>
              <a:ext uri="{FF2B5EF4-FFF2-40B4-BE49-F238E27FC236}">
                <a16:creationId xmlns:a16="http://schemas.microsoft.com/office/drawing/2014/main" id="{E53BCC62-1D93-4EB4-AE74-85C0031125B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D497BA2-F41D-41B1-A844-A351FEE9EF94}"/>
              </a:ext>
            </a:extLst>
          </p:cNvPr>
          <p:cNvSpPr>
            <a:spLocks noGrp="1"/>
          </p:cNvSpPr>
          <p:nvPr>
            <p:ph type="sldNum" sz="quarter" idx="12"/>
          </p:nvPr>
        </p:nvSpPr>
        <p:spPr/>
        <p:txBody>
          <a:bodyPr/>
          <a:lstStyle/>
          <a:p>
            <a:fld id="{92C1C611-16F7-434F-922F-9AD59548A6AE}" type="slidenum">
              <a:rPr kumimoji="1" lang="ja-JP" altLang="en-US" smtClean="0"/>
              <a:t>‹#›</a:t>
            </a:fld>
            <a:endParaRPr kumimoji="1" lang="ja-JP" altLang="en-US"/>
          </a:p>
        </p:txBody>
      </p:sp>
    </p:spTree>
    <p:extLst>
      <p:ext uri="{BB962C8B-B14F-4D97-AF65-F5344CB8AC3E}">
        <p14:creationId xmlns:p14="http://schemas.microsoft.com/office/powerpoint/2010/main" val="1714424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93EAC4-19B1-4DC8-BE5D-C0CAED144FA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EACE56B-ADF8-4E40-BE2F-8722668FEA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142EF6A-2D4C-4915-8582-64D4A407073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95206FA-57C4-4586-8F5C-59892E2BBB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AA1AD7D-7E3B-466F-AB3A-2ED2944E279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815C307-E3F2-4EB8-9E20-148E91F48E4F}"/>
              </a:ext>
            </a:extLst>
          </p:cNvPr>
          <p:cNvSpPr>
            <a:spLocks noGrp="1"/>
          </p:cNvSpPr>
          <p:nvPr>
            <p:ph type="dt" sz="half" idx="10"/>
          </p:nvPr>
        </p:nvSpPr>
        <p:spPr/>
        <p:txBody>
          <a:bodyPr/>
          <a:lstStyle/>
          <a:p>
            <a:fld id="{2267153F-3A47-4199-BBCE-047A6E832CF7}" type="datetimeFigureOut">
              <a:rPr kumimoji="1" lang="ja-JP" altLang="en-US" smtClean="0"/>
              <a:t>2018/10/13</a:t>
            </a:fld>
            <a:endParaRPr kumimoji="1" lang="ja-JP" altLang="en-US"/>
          </a:p>
        </p:txBody>
      </p:sp>
      <p:sp>
        <p:nvSpPr>
          <p:cNvPr id="8" name="フッター プレースホルダー 7">
            <a:extLst>
              <a:ext uri="{FF2B5EF4-FFF2-40B4-BE49-F238E27FC236}">
                <a16:creationId xmlns:a16="http://schemas.microsoft.com/office/drawing/2014/main" id="{997D0CFC-52D1-4B2A-8437-F317919960F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5F3B934-9E72-4A9A-997D-C89B41FB3193}"/>
              </a:ext>
            </a:extLst>
          </p:cNvPr>
          <p:cNvSpPr>
            <a:spLocks noGrp="1"/>
          </p:cNvSpPr>
          <p:nvPr>
            <p:ph type="sldNum" sz="quarter" idx="12"/>
          </p:nvPr>
        </p:nvSpPr>
        <p:spPr/>
        <p:txBody>
          <a:bodyPr/>
          <a:lstStyle/>
          <a:p>
            <a:fld id="{92C1C611-16F7-434F-922F-9AD59548A6AE}" type="slidenum">
              <a:rPr kumimoji="1" lang="ja-JP" altLang="en-US" smtClean="0"/>
              <a:t>‹#›</a:t>
            </a:fld>
            <a:endParaRPr kumimoji="1" lang="ja-JP" altLang="en-US"/>
          </a:p>
        </p:txBody>
      </p:sp>
    </p:spTree>
    <p:extLst>
      <p:ext uri="{BB962C8B-B14F-4D97-AF65-F5344CB8AC3E}">
        <p14:creationId xmlns:p14="http://schemas.microsoft.com/office/powerpoint/2010/main" val="3300256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956E15-9706-4F35-94E6-ED75FB1B7E8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B3F9C93-635D-44E4-B738-38C55A6666D2}"/>
              </a:ext>
            </a:extLst>
          </p:cNvPr>
          <p:cNvSpPr>
            <a:spLocks noGrp="1"/>
          </p:cNvSpPr>
          <p:nvPr>
            <p:ph type="dt" sz="half" idx="10"/>
          </p:nvPr>
        </p:nvSpPr>
        <p:spPr/>
        <p:txBody>
          <a:bodyPr/>
          <a:lstStyle/>
          <a:p>
            <a:fld id="{2267153F-3A47-4199-BBCE-047A6E832CF7}" type="datetimeFigureOut">
              <a:rPr kumimoji="1" lang="ja-JP" altLang="en-US" smtClean="0"/>
              <a:t>2018/10/13</a:t>
            </a:fld>
            <a:endParaRPr kumimoji="1" lang="ja-JP" altLang="en-US"/>
          </a:p>
        </p:txBody>
      </p:sp>
      <p:sp>
        <p:nvSpPr>
          <p:cNvPr id="4" name="フッター プレースホルダー 3">
            <a:extLst>
              <a:ext uri="{FF2B5EF4-FFF2-40B4-BE49-F238E27FC236}">
                <a16:creationId xmlns:a16="http://schemas.microsoft.com/office/drawing/2014/main" id="{C4B94672-54EE-4001-982A-18FAB5C9795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10CC838-4BE4-4E2D-AA21-E8F7D7505210}"/>
              </a:ext>
            </a:extLst>
          </p:cNvPr>
          <p:cNvSpPr>
            <a:spLocks noGrp="1"/>
          </p:cNvSpPr>
          <p:nvPr>
            <p:ph type="sldNum" sz="quarter" idx="12"/>
          </p:nvPr>
        </p:nvSpPr>
        <p:spPr/>
        <p:txBody>
          <a:bodyPr/>
          <a:lstStyle/>
          <a:p>
            <a:fld id="{92C1C611-16F7-434F-922F-9AD59548A6AE}" type="slidenum">
              <a:rPr kumimoji="1" lang="ja-JP" altLang="en-US" smtClean="0"/>
              <a:t>‹#›</a:t>
            </a:fld>
            <a:endParaRPr kumimoji="1" lang="ja-JP" altLang="en-US"/>
          </a:p>
        </p:txBody>
      </p:sp>
    </p:spTree>
    <p:extLst>
      <p:ext uri="{BB962C8B-B14F-4D97-AF65-F5344CB8AC3E}">
        <p14:creationId xmlns:p14="http://schemas.microsoft.com/office/powerpoint/2010/main" val="1653983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0D812CF-FA5A-4D98-B745-355BD07AD54D}"/>
              </a:ext>
            </a:extLst>
          </p:cNvPr>
          <p:cNvSpPr>
            <a:spLocks noGrp="1"/>
          </p:cNvSpPr>
          <p:nvPr>
            <p:ph type="dt" sz="half" idx="10"/>
          </p:nvPr>
        </p:nvSpPr>
        <p:spPr/>
        <p:txBody>
          <a:bodyPr/>
          <a:lstStyle/>
          <a:p>
            <a:fld id="{2267153F-3A47-4199-BBCE-047A6E832CF7}" type="datetimeFigureOut">
              <a:rPr kumimoji="1" lang="ja-JP" altLang="en-US" smtClean="0"/>
              <a:t>2018/10/13</a:t>
            </a:fld>
            <a:endParaRPr kumimoji="1" lang="ja-JP" altLang="en-US"/>
          </a:p>
        </p:txBody>
      </p:sp>
      <p:sp>
        <p:nvSpPr>
          <p:cNvPr id="3" name="フッター プレースホルダー 2">
            <a:extLst>
              <a:ext uri="{FF2B5EF4-FFF2-40B4-BE49-F238E27FC236}">
                <a16:creationId xmlns:a16="http://schemas.microsoft.com/office/drawing/2014/main" id="{45656870-E15A-4068-86B9-BF8756F3044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255DF76-3EFE-4918-9739-3E98B6908AAE}"/>
              </a:ext>
            </a:extLst>
          </p:cNvPr>
          <p:cNvSpPr>
            <a:spLocks noGrp="1"/>
          </p:cNvSpPr>
          <p:nvPr>
            <p:ph type="sldNum" sz="quarter" idx="12"/>
          </p:nvPr>
        </p:nvSpPr>
        <p:spPr/>
        <p:txBody>
          <a:bodyPr/>
          <a:lstStyle/>
          <a:p>
            <a:fld id="{92C1C611-16F7-434F-922F-9AD59548A6AE}" type="slidenum">
              <a:rPr kumimoji="1" lang="ja-JP" altLang="en-US" smtClean="0"/>
              <a:t>‹#›</a:t>
            </a:fld>
            <a:endParaRPr kumimoji="1" lang="ja-JP" altLang="en-US"/>
          </a:p>
        </p:txBody>
      </p:sp>
    </p:spTree>
    <p:extLst>
      <p:ext uri="{BB962C8B-B14F-4D97-AF65-F5344CB8AC3E}">
        <p14:creationId xmlns:p14="http://schemas.microsoft.com/office/powerpoint/2010/main" val="2165401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824A9E-BA77-4A47-8442-3AEFB170AF0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4E337C0-086A-491D-8551-5E07C63B05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E2F9A7C-F08B-4A82-B63C-BBE6C1259D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CF8840C-C580-4CBC-8E82-7748502CC89F}"/>
              </a:ext>
            </a:extLst>
          </p:cNvPr>
          <p:cNvSpPr>
            <a:spLocks noGrp="1"/>
          </p:cNvSpPr>
          <p:nvPr>
            <p:ph type="dt" sz="half" idx="10"/>
          </p:nvPr>
        </p:nvSpPr>
        <p:spPr/>
        <p:txBody>
          <a:bodyPr/>
          <a:lstStyle/>
          <a:p>
            <a:fld id="{2267153F-3A47-4199-BBCE-047A6E832CF7}" type="datetimeFigureOut">
              <a:rPr kumimoji="1" lang="ja-JP" altLang="en-US" smtClean="0"/>
              <a:t>2018/10/13</a:t>
            </a:fld>
            <a:endParaRPr kumimoji="1" lang="ja-JP" altLang="en-US"/>
          </a:p>
        </p:txBody>
      </p:sp>
      <p:sp>
        <p:nvSpPr>
          <p:cNvPr id="6" name="フッター プレースホルダー 5">
            <a:extLst>
              <a:ext uri="{FF2B5EF4-FFF2-40B4-BE49-F238E27FC236}">
                <a16:creationId xmlns:a16="http://schemas.microsoft.com/office/drawing/2014/main" id="{C6010C6B-FB04-4182-9032-6ACA7C91ED3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74A152B-625E-4179-A754-9AAA921E0250}"/>
              </a:ext>
            </a:extLst>
          </p:cNvPr>
          <p:cNvSpPr>
            <a:spLocks noGrp="1"/>
          </p:cNvSpPr>
          <p:nvPr>
            <p:ph type="sldNum" sz="quarter" idx="12"/>
          </p:nvPr>
        </p:nvSpPr>
        <p:spPr/>
        <p:txBody>
          <a:bodyPr/>
          <a:lstStyle/>
          <a:p>
            <a:fld id="{92C1C611-16F7-434F-922F-9AD59548A6AE}" type="slidenum">
              <a:rPr kumimoji="1" lang="ja-JP" altLang="en-US" smtClean="0"/>
              <a:t>‹#›</a:t>
            </a:fld>
            <a:endParaRPr kumimoji="1" lang="ja-JP" altLang="en-US"/>
          </a:p>
        </p:txBody>
      </p:sp>
    </p:spTree>
    <p:extLst>
      <p:ext uri="{BB962C8B-B14F-4D97-AF65-F5344CB8AC3E}">
        <p14:creationId xmlns:p14="http://schemas.microsoft.com/office/powerpoint/2010/main" val="317559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1C61FF-1C3F-43A5-A609-72D0B8B0B79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A8E74CE-EA66-405C-9EE8-9E2E834819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719AB63-C410-43FF-B0F9-A4C8CB8403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B474182-3669-4B49-B9DA-E419B1D1ECB1}"/>
              </a:ext>
            </a:extLst>
          </p:cNvPr>
          <p:cNvSpPr>
            <a:spLocks noGrp="1"/>
          </p:cNvSpPr>
          <p:nvPr>
            <p:ph type="dt" sz="half" idx="10"/>
          </p:nvPr>
        </p:nvSpPr>
        <p:spPr/>
        <p:txBody>
          <a:bodyPr/>
          <a:lstStyle/>
          <a:p>
            <a:fld id="{2267153F-3A47-4199-BBCE-047A6E832CF7}" type="datetimeFigureOut">
              <a:rPr kumimoji="1" lang="ja-JP" altLang="en-US" smtClean="0"/>
              <a:t>2018/10/13</a:t>
            </a:fld>
            <a:endParaRPr kumimoji="1" lang="ja-JP" altLang="en-US"/>
          </a:p>
        </p:txBody>
      </p:sp>
      <p:sp>
        <p:nvSpPr>
          <p:cNvPr id="6" name="フッター プレースホルダー 5">
            <a:extLst>
              <a:ext uri="{FF2B5EF4-FFF2-40B4-BE49-F238E27FC236}">
                <a16:creationId xmlns:a16="http://schemas.microsoft.com/office/drawing/2014/main" id="{4CC31649-8C33-49B4-8B3F-A6D16C081A0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36015C5-6B37-4E6A-922F-EE351966F87E}"/>
              </a:ext>
            </a:extLst>
          </p:cNvPr>
          <p:cNvSpPr>
            <a:spLocks noGrp="1"/>
          </p:cNvSpPr>
          <p:nvPr>
            <p:ph type="sldNum" sz="quarter" idx="12"/>
          </p:nvPr>
        </p:nvSpPr>
        <p:spPr/>
        <p:txBody>
          <a:bodyPr/>
          <a:lstStyle/>
          <a:p>
            <a:fld id="{92C1C611-16F7-434F-922F-9AD59548A6AE}" type="slidenum">
              <a:rPr kumimoji="1" lang="ja-JP" altLang="en-US" smtClean="0"/>
              <a:t>‹#›</a:t>
            </a:fld>
            <a:endParaRPr kumimoji="1" lang="ja-JP" altLang="en-US"/>
          </a:p>
        </p:txBody>
      </p:sp>
    </p:spTree>
    <p:extLst>
      <p:ext uri="{BB962C8B-B14F-4D97-AF65-F5344CB8AC3E}">
        <p14:creationId xmlns:p14="http://schemas.microsoft.com/office/powerpoint/2010/main" val="4096275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DBD2B28-4762-4906-BE7A-CEF7A8E567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D4730BD-2D3F-4468-9FA3-353C79337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72ECB93-1CDF-4A6B-A51F-EE7DA7DA2B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67153F-3A47-4199-BBCE-047A6E832CF7}" type="datetimeFigureOut">
              <a:rPr kumimoji="1" lang="ja-JP" altLang="en-US" smtClean="0"/>
              <a:t>2018/10/13</a:t>
            </a:fld>
            <a:endParaRPr kumimoji="1" lang="ja-JP" altLang="en-US"/>
          </a:p>
        </p:txBody>
      </p:sp>
      <p:sp>
        <p:nvSpPr>
          <p:cNvPr id="5" name="フッター プレースホルダー 4">
            <a:extLst>
              <a:ext uri="{FF2B5EF4-FFF2-40B4-BE49-F238E27FC236}">
                <a16:creationId xmlns:a16="http://schemas.microsoft.com/office/drawing/2014/main" id="{E04B2490-9294-4022-92C7-D1A8E42860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869FBFD-40CC-4657-B59B-573DCE58F5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C1C611-16F7-434F-922F-9AD59548A6AE}" type="slidenum">
              <a:rPr kumimoji="1" lang="ja-JP" altLang="en-US" smtClean="0"/>
              <a:t>‹#›</a:t>
            </a:fld>
            <a:endParaRPr kumimoji="1" lang="ja-JP" altLang="en-US"/>
          </a:p>
        </p:txBody>
      </p:sp>
    </p:spTree>
    <p:extLst>
      <p:ext uri="{BB962C8B-B14F-4D97-AF65-F5344CB8AC3E}">
        <p14:creationId xmlns:p14="http://schemas.microsoft.com/office/powerpoint/2010/main" val="141936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rentracks.jp/adx/r.html?idx=0.22915.195270.2676.4069&amp;dna=60822%22%20target=%22_blank"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special.renosy.com/retech/?utm_source=a8-af&amp;utm_medium=af&amp;utm_campaign=cpa&amp;_xuid=xuid2x6248d3b8a1xe08&amp;admane_xuid=444,18,1483,xuid2x6248d3b8a1xe08" TargetMode="Externa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special.renosy.com/retech/?utm_source=a8-af&amp;utm_medium=af&amp;utm_campaign=cpa&amp;_xuid=xuid2x6248d3b8a1xe08&amp;admane_xuid=444,18,1483,xuid2x6248d3b8a1xe08" TargetMode="External"/><Relationship Id="rId1" Type="http://schemas.openxmlformats.org/officeDocument/2006/relationships/slideLayout" Target="../slideLayouts/slideLayout2.xml"/><Relationship Id="rId4" Type="http://schemas.openxmlformats.org/officeDocument/2006/relationships/hyperlink" Target="https://px.a8.net/svt/ejp?a8mat=2NXJ01+9ERNZM+3O76+5YRH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px.a8.net/svt/ejp?a8mat=2ZPW96+F7QU3E+3HLE+61RI9"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rentracks.jp/adx/r.html?idx=0.22915.195270.2676.4069&amp;dna=60822%22%20target=%22_blank"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9028DFD-7487-4087-9BAF-C2CE9D18DD82}"/>
              </a:ext>
            </a:extLst>
          </p:cNvPr>
          <p:cNvPicPr>
            <a:picLocks noChangeAspect="1"/>
          </p:cNvPicPr>
          <p:nvPr/>
        </p:nvPicPr>
        <p:blipFill>
          <a:blip r:embed="rId2"/>
          <a:stretch>
            <a:fillRect/>
          </a:stretch>
        </p:blipFill>
        <p:spPr>
          <a:xfrm>
            <a:off x="0" y="940725"/>
            <a:ext cx="12192000" cy="4976549"/>
          </a:xfrm>
          <a:prstGeom prst="rect">
            <a:avLst/>
          </a:prstGeom>
        </p:spPr>
      </p:pic>
      <p:sp>
        <p:nvSpPr>
          <p:cNvPr id="2" name="テキスト ボックス 1">
            <a:extLst>
              <a:ext uri="{FF2B5EF4-FFF2-40B4-BE49-F238E27FC236}">
                <a16:creationId xmlns:a16="http://schemas.microsoft.com/office/drawing/2014/main" id="{5E2ECC60-B775-44DB-9ACE-560A61EC8CE8}"/>
              </a:ext>
            </a:extLst>
          </p:cNvPr>
          <p:cNvSpPr txBox="1"/>
          <p:nvPr/>
        </p:nvSpPr>
        <p:spPr>
          <a:xfrm>
            <a:off x="674703" y="133165"/>
            <a:ext cx="10830757" cy="523220"/>
          </a:xfrm>
          <a:prstGeom prst="rect">
            <a:avLst/>
          </a:prstGeom>
          <a:noFill/>
        </p:spPr>
        <p:txBody>
          <a:bodyPr wrap="square" rtlCol="0">
            <a:spAutoFit/>
          </a:bodyPr>
          <a:lstStyle/>
          <a:p>
            <a:r>
              <a:rPr kumimoji="1" lang="ja-JP" altLang="en-US" sz="2800" dirty="0"/>
              <a:t>ワンルームマンションシュミュレーションソフト（無料版）</a:t>
            </a:r>
          </a:p>
        </p:txBody>
      </p:sp>
    </p:spTree>
    <p:extLst>
      <p:ext uri="{BB962C8B-B14F-4D97-AF65-F5344CB8AC3E}">
        <p14:creationId xmlns:p14="http://schemas.microsoft.com/office/powerpoint/2010/main" val="3920747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4B538C-B087-459F-A566-DEDE18D15881}"/>
              </a:ext>
            </a:extLst>
          </p:cNvPr>
          <p:cNvSpPr>
            <a:spLocks noGrp="1"/>
          </p:cNvSpPr>
          <p:nvPr>
            <p:ph type="title"/>
          </p:nvPr>
        </p:nvSpPr>
        <p:spPr>
          <a:xfrm>
            <a:off x="838200" y="365125"/>
            <a:ext cx="10515600" cy="606425"/>
          </a:xfrm>
        </p:spPr>
        <p:txBody>
          <a:bodyPr>
            <a:normAutofit fontScale="90000"/>
          </a:bodyPr>
          <a:lstStyle/>
          <a:p>
            <a:r>
              <a:rPr lang="ja-JP" altLang="en-US" dirty="0"/>
              <a:t>収益分析</a:t>
            </a:r>
            <a:endParaRPr kumimoji="1" lang="ja-JP" altLang="en-US" dirty="0"/>
          </a:p>
        </p:txBody>
      </p:sp>
      <p:sp>
        <p:nvSpPr>
          <p:cNvPr id="5" name="テキスト ボックス 4">
            <a:extLst>
              <a:ext uri="{FF2B5EF4-FFF2-40B4-BE49-F238E27FC236}">
                <a16:creationId xmlns:a16="http://schemas.microsoft.com/office/drawing/2014/main" id="{A56A0E82-3FF1-4C43-AC69-55270FDE263D}"/>
              </a:ext>
            </a:extLst>
          </p:cNvPr>
          <p:cNvSpPr txBox="1"/>
          <p:nvPr/>
        </p:nvSpPr>
        <p:spPr>
          <a:xfrm>
            <a:off x="6549768" y="1174794"/>
            <a:ext cx="5210175" cy="5355312"/>
          </a:xfrm>
          <a:prstGeom prst="rect">
            <a:avLst/>
          </a:prstGeom>
          <a:noFill/>
        </p:spPr>
        <p:txBody>
          <a:bodyPr wrap="square" rtlCol="0">
            <a:spAutoFit/>
          </a:bodyPr>
          <a:lstStyle/>
          <a:p>
            <a:r>
              <a:rPr kumimoji="1" lang="ja-JP" altLang="en-US" dirty="0"/>
              <a:t>利益試算表の列を見る。</a:t>
            </a:r>
            <a:endParaRPr kumimoji="1" lang="en-US" altLang="ja-JP" dirty="0"/>
          </a:p>
          <a:p>
            <a:endParaRPr kumimoji="1" lang="en-US" altLang="ja-JP" dirty="0"/>
          </a:p>
          <a:p>
            <a:r>
              <a:rPr lang="ja-JP" altLang="en-US" dirty="0"/>
              <a:t>月手取り収入</a:t>
            </a:r>
            <a:endParaRPr lang="en-US" altLang="ja-JP" dirty="0"/>
          </a:p>
          <a:p>
            <a:r>
              <a:rPr kumimoji="1" lang="ja-JP" altLang="en-US" dirty="0"/>
              <a:t>年間手取り収入</a:t>
            </a:r>
            <a:endParaRPr kumimoji="1" lang="en-US" altLang="ja-JP" dirty="0"/>
          </a:p>
          <a:p>
            <a:r>
              <a:rPr kumimoji="1" lang="ja-JP" altLang="en-US" dirty="0"/>
              <a:t>月間収支</a:t>
            </a:r>
            <a:endParaRPr kumimoji="1" lang="en-US" altLang="ja-JP" dirty="0"/>
          </a:p>
          <a:p>
            <a:r>
              <a:rPr lang="ja-JP" altLang="en-US" dirty="0"/>
              <a:t>年間収支</a:t>
            </a:r>
            <a:endParaRPr lang="en-US" altLang="ja-JP" dirty="0"/>
          </a:p>
          <a:p>
            <a:endParaRPr kumimoji="1" lang="en-US" altLang="ja-JP" dirty="0"/>
          </a:p>
          <a:p>
            <a:r>
              <a:rPr kumimoji="1" lang="ja-JP" altLang="en-US" dirty="0"/>
              <a:t>表面利回り　　５，９０％</a:t>
            </a:r>
            <a:endParaRPr kumimoji="1" lang="en-US" altLang="ja-JP" dirty="0"/>
          </a:p>
          <a:p>
            <a:r>
              <a:rPr lang="ja-JP" altLang="en-US" dirty="0"/>
              <a:t>年間利回り　　４．８０％</a:t>
            </a:r>
            <a:endParaRPr lang="en-US" altLang="ja-JP" dirty="0"/>
          </a:p>
          <a:p>
            <a:endParaRPr kumimoji="1" lang="en-US" altLang="ja-JP" dirty="0"/>
          </a:p>
          <a:p>
            <a:r>
              <a:rPr lang="ja-JP" altLang="en-US" dirty="0"/>
              <a:t>が出ます。</a:t>
            </a:r>
            <a:endParaRPr lang="en-US" altLang="ja-JP" dirty="0"/>
          </a:p>
          <a:p>
            <a:endParaRPr kumimoji="1" lang="en-US" altLang="ja-JP" dirty="0"/>
          </a:p>
          <a:p>
            <a:r>
              <a:rPr lang="ja-JP" altLang="en-US" dirty="0"/>
              <a:t>これは、多くのワンルームマンション販売会社が算出している内容です。</a:t>
            </a:r>
            <a:endParaRPr lang="en-US" altLang="ja-JP" dirty="0"/>
          </a:p>
          <a:p>
            <a:endParaRPr kumimoji="1" lang="en-US" altLang="ja-JP" dirty="0"/>
          </a:p>
          <a:p>
            <a:r>
              <a:rPr lang="ja-JP" altLang="en-US" dirty="0"/>
              <a:t>これだけを見ると、年間利回りは大きな利回りに成っていますね。</a:t>
            </a:r>
            <a:endParaRPr lang="en-US" altLang="ja-JP" dirty="0"/>
          </a:p>
          <a:p>
            <a:endParaRPr kumimoji="1" lang="en-US" altLang="ja-JP" dirty="0"/>
          </a:p>
          <a:p>
            <a:r>
              <a:rPr lang="ja-JP" altLang="en-US" dirty="0"/>
              <a:t>でも実際は次のページを見て下さい。</a:t>
            </a:r>
            <a:endParaRPr kumimoji="1" lang="ja-JP" altLang="en-US" dirty="0"/>
          </a:p>
        </p:txBody>
      </p:sp>
      <p:sp>
        <p:nvSpPr>
          <p:cNvPr id="6" name="テキスト ボックス 5">
            <a:extLst>
              <a:ext uri="{FF2B5EF4-FFF2-40B4-BE49-F238E27FC236}">
                <a16:creationId xmlns:a16="http://schemas.microsoft.com/office/drawing/2014/main" id="{04D27974-F8A6-4B47-BA8D-C1B764D06937}"/>
              </a:ext>
            </a:extLst>
          </p:cNvPr>
          <p:cNvSpPr txBox="1"/>
          <p:nvPr/>
        </p:nvSpPr>
        <p:spPr>
          <a:xfrm>
            <a:off x="6549768" y="438206"/>
            <a:ext cx="5349146" cy="646331"/>
          </a:xfrm>
          <a:prstGeom prst="rect">
            <a:avLst/>
          </a:prstGeom>
          <a:noFill/>
        </p:spPr>
        <p:txBody>
          <a:bodyPr wrap="square" rtlCol="0">
            <a:spAutoFit/>
          </a:bodyPr>
          <a:lstStyle/>
          <a:p>
            <a:r>
              <a:rPr lang="ja-JP" altLang="en-US" dirty="0"/>
              <a:t>上</a:t>
            </a:r>
            <a:r>
              <a:rPr kumimoji="1" lang="ja-JP" altLang="en-US" dirty="0"/>
              <a:t>の欄に入力すると、下に自動的に数字が出てきます。</a:t>
            </a:r>
          </a:p>
        </p:txBody>
      </p:sp>
      <p:pic>
        <p:nvPicPr>
          <p:cNvPr id="7" name="図 6">
            <a:extLst>
              <a:ext uri="{FF2B5EF4-FFF2-40B4-BE49-F238E27FC236}">
                <a16:creationId xmlns:a16="http://schemas.microsoft.com/office/drawing/2014/main" id="{97C3A147-7127-4C84-840B-9CC37E5563C0}"/>
              </a:ext>
            </a:extLst>
          </p:cNvPr>
          <p:cNvPicPr>
            <a:picLocks noChangeAspect="1"/>
          </p:cNvPicPr>
          <p:nvPr/>
        </p:nvPicPr>
        <p:blipFill>
          <a:blip r:embed="rId2"/>
          <a:stretch>
            <a:fillRect/>
          </a:stretch>
        </p:blipFill>
        <p:spPr>
          <a:xfrm>
            <a:off x="169261" y="971550"/>
            <a:ext cx="4669801" cy="5419068"/>
          </a:xfrm>
          <a:prstGeom prst="rect">
            <a:avLst/>
          </a:prstGeom>
        </p:spPr>
      </p:pic>
    </p:spTree>
    <p:extLst>
      <p:ext uri="{BB962C8B-B14F-4D97-AF65-F5344CB8AC3E}">
        <p14:creationId xmlns:p14="http://schemas.microsoft.com/office/powerpoint/2010/main" val="485100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44100B-2D81-4E0D-A5F3-6C71B72BCCC0}"/>
              </a:ext>
            </a:extLst>
          </p:cNvPr>
          <p:cNvSpPr>
            <a:spLocks noGrp="1"/>
          </p:cNvSpPr>
          <p:nvPr>
            <p:ph type="title"/>
          </p:nvPr>
        </p:nvSpPr>
        <p:spPr>
          <a:xfrm>
            <a:off x="838200" y="288926"/>
            <a:ext cx="10515600" cy="654050"/>
          </a:xfrm>
        </p:spPr>
        <p:txBody>
          <a:bodyPr>
            <a:normAutofit fontScale="90000"/>
          </a:bodyPr>
          <a:lstStyle/>
          <a:p>
            <a:r>
              <a:rPr kumimoji="1" lang="ja-JP" altLang="en-US" dirty="0"/>
              <a:t>収益分析</a:t>
            </a:r>
          </a:p>
        </p:txBody>
      </p:sp>
      <p:sp>
        <p:nvSpPr>
          <p:cNvPr id="5" name="テキスト ボックス 4">
            <a:extLst>
              <a:ext uri="{FF2B5EF4-FFF2-40B4-BE49-F238E27FC236}">
                <a16:creationId xmlns:a16="http://schemas.microsoft.com/office/drawing/2014/main" id="{44D3C7C4-5FE4-457C-98EC-7C12B72ABAFF}"/>
              </a:ext>
            </a:extLst>
          </p:cNvPr>
          <p:cNvSpPr txBox="1"/>
          <p:nvPr/>
        </p:nvSpPr>
        <p:spPr>
          <a:xfrm>
            <a:off x="5931243" y="457201"/>
            <a:ext cx="6050560" cy="5355312"/>
          </a:xfrm>
          <a:prstGeom prst="rect">
            <a:avLst/>
          </a:prstGeom>
          <a:noFill/>
        </p:spPr>
        <p:txBody>
          <a:bodyPr wrap="square" rtlCol="0">
            <a:spAutoFit/>
          </a:bodyPr>
          <a:lstStyle/>
          <a:p>
            <a:r>
              <a:rPr lang="ja-JP" altLang="en-US" dirty="0"/>
              <a:t>これを見ると、年間手取り収支は７，５８９円に成っており、</a:t>
            </a:r>
            <a:endParaRPr lang="en-US" altLang="ja-JP" dirty="0"/>
          </a:p>
          <a:p>
            <a:endParaRPr lang="en-US" altLang="ja-JP" dirty="0"/>
          </a:p>
          <a:p>
            <a:r>
              <a:rPr lang="ja-JP" altLang="en-US" dirty="0"/>
              <a:t>年間利回りは　０．０４％に成っています。</a:t>
            </a:r>
            <a:endParaRPr lang="en-US" altLang="ja-JP" dirty="0"/>
          </a:p>
          <a:p>
            <a:endParaRPr lang="en-US" altLang="ja-JP" dirty="0"/>
          </a:p>
          <a:p>
            <a:r>
              <a:rPr lang="ja-JP" altLang="en-US" dirty="0"/>
              <a:t>通常の不動産会社が出している年間利回りは、先ほどの資料では、</a:t>
            </a:r>
            <a:endParaRPr lang="en-US" altLang="ja-JP" dirty="0"/>
          </a:p>
          <a:p>
            <a:r>
              <a:rPr lang="ja-JP" altLang="en-US" dirty="0"/>
              <a:t>年間利回り　　４．８０％</a:t>
            </a:r>
            <a:endParaRPr lang="en-US" altLang="ja-JP" dirty="0"/>
          </a:p>
          <a:p>
            <a:r>
              <a:rPr lang="ja-JP" altLang="en-US" dirty="0"/>
              <a:t>でした。</a:t>
            </a:r>
            <a:endParaRPr lang="en-US" altLang="ja-JP" dirty="0"/>
          </a:p>
          <a:p>
            <a:endParaRPr lang="en-US" altLang="ja-JP" dirty="0"/>
          </a:p>
          <a:p>
            <a:endParaRPr lang="en-US" altLang="ja-JP" dirty="0"/>
          </a:p>
          <a:p>
            <a:r>
              <a:rPr lang="ja-JP" altLang="en-US" b="1" u="sng" dirty="0">
                <a:solidFill>
                  <a:srgbClr val="FF0000"/>
                </a:solidFill>
              </a:rPr>
              <a:t>これを見る限りでは、大きな差が発生してます。</a:t>
            </a:r>
            <a:endParaRPr lang="en-US" altLang="ja-JP" b="1" u="sng" dirty="0">
              <a:solidFill>
                <a:srgbClr val="FF0000"/>
              </a:solidFill>
            </a:endParaRPr>
          </a:p>
          <a:p>
            <a:endParaRPr lang="en-US" altLang="ja-JP" b="1" u="sng" dirty="0">
              <a:solidFill>
                <a:srgbClr val="FF0000"/>
              </a:solidFill>
            </a:endParaRPr>
          </a:p>
          <a:p>
            <a:r>
              <a:rPr lang="ja-JP" altLang="en-US" b="1" u="sng" dirty="0">
                <a:solidFill>
                  <a:srgbClr val="FF0000"/>
                </a:solidFill>
              </a:rPr>
              <a:t>しかしこれがこの物件の持っている収益の実力値なのです。</a:t>
            </a:r>
            <a:endParaRPr lang="en-US" altLang="ja-JP" b="1" u="sng" dirty="0">
              <a:solidFill>
                <a:srgbClr val="FF0000"/>
              </a:solidFill>
            </a:endParaRPr>
          </a:p>
          <a:p>
            <a:endParaRPr lang="en-US" altLang="ja-JP" b="1" u="sng" dirty="0">
              <a:solidFill>
                <a:srgbClr val="FF0000"/>
              </a:solidFill>
            </a:endParaRPr>
          </a:p>
          <a:p>
            <a:r>
              <a:rPr lang="ja-JP" altLang="en-US" b="1" u="sng" dirty="0">
                <a:solidFill>
                  <a:srgbClr val="FF0000"/>
                </a:solidFill>
              </a:rPr>
              <a:t>これを知らないで、不動産会社から出ている利回りだけを見ていると、大きな勘違いに成ります。</a:t>
            </a:r>
            <a:endParaRPr lang="en-US" altLang="ja-JP" b="1" u="sng" dirty="0">
              <a:solidFill>
                <a:srgbClr val="FF0000"/>
              </a:solidFill>
            </a:endParaRPr>
          </a:p>
          <a:p>
            <a:endParaRPr lang="en-US" altLang="ja-JP" dirty="0"/>
          </a:p>
        </p:txBody>
      </p:sp>
      <p:pic>
        <p:nvPicPr>
          <p:cNvPr id="6" name="図 5">
            <a:extLst>
              <a:ext uri="{FF2B5EF4-FFF2-40B4-BE49-F238E27FC236}">
                <a16:creationId xmlns:a16="http://schemas.microsoft.com/office/drawing/2014/main" id="{A8C4AFD3-C1CC-471E-AD34-2B110576146C}"/>
              </a:ext>
            </a:extLst>
          </p:cNvPr>
          <p:cNvPicPr>
            <a:picLocks noChangeAspect="1"/>
          </p:cNvPicPr>
          <p:nvPr/>
        </p:nvPicPr>
        <p:blipFill>
          <a:blip r:embed="rId2"/>
          <a:stretch>
            <a:fillRect/>
          </a:stretch>
        </p:blipFill>
        <p:spPr>
          <a:xfrm>
            <a:off x="169261" y="971550"/>
            <a:ext cx="4669801" cy="5419068"/>
          </a:xfrm>
          <a:prstGeom prst="rect">
            <a:avLst/>
          </a:prstGeom>
        </p:spPr>
      </p:pic>
    </p:spTree>
    <p:extLst>
      <p:ext uri="{BB962C8B-B14F-4D97-AF65-F5344CB8AC3E}">
        <p14:creationId xmlns:p14="http://schemas.microsoft.com/office/powerpoint/2010/main" val="505204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0CA74A-EE73-453C-AD37-1BFE053CF103}"/>
              </a:ext>
            </a:extLst>
          </p:cNvPr>
          <p:cNvSpPr>
            <a:spLocks noGrp="1"/>
          </p:cNvSpPr>
          <p:nvPr>
            <p:ph type="title"/>
          </p:nvPr>
        </p:nvSpPr>
        <p:spPr>
          <a:xfrm>
            <a:off x="838200" y="365126"/>
            <a:ext cx="10972800" cy="747238"/>
          </a:xfrm>
        </p:spPr>
        <p:txBody>
          <a:bodyPr>
            <a:normAutofit fontScale="90000"/>
          </a:bodyPr>
          <a:lstStyle/>
          <a:p>
            <a:r>
              <a:rPr kumimoji="1" lang="ja-JP" altLang="en-US" dirty="0"/>
              <a:t>シュミュレーションをしてみる。（借入金利）</a:t>
            </a:r>
          </a:p>
        </p:txBody>
      </p:sp>
      <p:sp>
        <p:nvSpPr>
          <p:cNvPr id="3" name="コンテンツ プレースホルダー 2">
            <a:extLst>
              <a:ext uri="{FF2B5EF4-FFF2-40B4-BE49-F238E27FC236}">
                <a16:creationId xmlns:a16="http://schemas.microsoft.com/office/drawing/2014/main" id="{3516F650-E2B6-4B24-B02A-9EC72933F0EC}"/>
              </a:ext>
            </a:extLst>
          </p:cNvPr>
          <p:cNvSpPr>
            <a:spLocks noGrp="1"/>
          </p:cNvSpPr>
          <p:nvPr>
            <p:ph idx="1"/>
          </p:nvPr>
        </p:nvSpPr>
        <p:spPr>
          <a:xfrm>
            <a:off x="3505200" y="1112364"/>
            <a:ext cx="7848600" cy="5380510"/>
          </a:xfrm>
        </p:spPr>
        <p:txBody>
          <a:bodyPr>
            <a:normAutofit/>
          </a:bodyPr>
          <a:lstStyle/>
          <a:p>
            <a:pPr marL="0" indent="0">
              <a:buNone/>
            </a:pPr>
            <a:r>
              <a:rPr kumimoji="1" lang="ja-JP" altLang="en-US" sz="1800" dirty="0"/>
              <a:t>では、シュミュレーションをして見ましょう。</a:t>
            </a:r>
            <a:endParaRPr kumimoji="1" lang="en-US" altLang="ja-JP" sz="1800" dirty="0"/>
          </a:p>
          <a:p>
            <a:pPr marL="0" indent="0">
              <a:buNone/>
            </a:pPr>
            <a:r>
              <a:rPr kumimoji="1" lang="ja-JP" altLang="en-US" sz="1800" dirty="0"/>
              <a:t>借入金利の欄の数字を変えて見ましょう。</a:t>
            </a:r>
            <a:endParaRPr kumimoji="1" lang="en-US" altLang="ja-JP" sz="1800" dirty="0"/>
          </a:p>
          <a:p>
            <a:pPr marL="0" indent="0">
              <a:buNone/>
            </a:pPr>
            <a:r>
              <a:rPr lang="ja-JP" altLang="en-US" sz="1800" dirty="0"/>
              <a:t>先ほど２，７５％とありますが、１，５０％としてみましょう。</a:t>
            </a:r>
            <a:endParaRPr lang="en-US" altLang="ja-JP" sz="1800" dirty="0"/>
          </a:p>
          <a:p>
            <a:pPr marL="0" indent="0">
              <a:buNone/>
            </a:pPr>
            <a:r>
              <a:rPr kumimoji="1" lang="ja-JP" altLang="en-US" sz="1800" dirty="0"/>
              <a:t>するとどうですか、利回りが変わりますよね。</a:t>
            </a:r>
            <a:endParaRPr kumimoji="1" lang="en-US" altLang="ja-JP" sz="1800" dirty="0"/>
          </a:p>
          <a:p>
            <a:pPr marL="0" indent="0">
              <a:buNone/>
            </a:pPr>
            <a:endParaRPr kumimoji="1" lang="en-US" altLang="ja-JP" sz="1800" dirty="0"/>
          </a:p>
          <a:p>
            <a:pPr marL="0" indent="0">
              <a:buNone/>
            </a:pPr>
            <a:r>
              <a:rPr kumimoji="1" lang="ja-JP" altLang="en-US" sz="1800" dirty="0"/>
              <a:t>借入金利が２，７５％の時には、年間手取り収入￥７，５８９円　年間収支利回り　０．０４％</a:t>
            </a:r>
            <a:endParaRPr kumimoji="1" lang="en-US" altLang="ja-JP" sz="1800" dirty="0"/>
          </a:p>
          <a:p>
            <a:pPr marL="0" indent="0">
              <a:buNone/>
            </a:pPr>
            <a:endParaRPr lang="en-US" altLang="ja-JP" sz="1800" dirty="0"/>
          </a:p>
          <a:p>
            <a:pPr marL="0" indent="0">
              <a:buNone/>
            </a:pPr>
            <a:r>
              <a:rPr kumimoji="1" lang="ja-JP" altLang="en-US" sz="1800" dirty="0"/>
              <a:t>借入金利１，５０％の時には、年間手取り収入が￥１３４，８９２円　年間収支利回り　０．７６％に成りました。</a:t>
            </a:r>
            <a:endParaRPr kumimoji="1" lang="en-US" altLang="ja-JP" sz="1800" dirty="0"/>
          </a:p>
          <a:p>
            <a:pPr marL="0" indent="0">
              <a:buNone/>
            </a:pPr>
            <a:r>
              <a:rPr lang="ja-JP" altLang="en-US" sz="1800" dirty="0"/>
              <a:t>つまり、借入金利を１，５０％で貸してくれる金融機関を探したら良い、と言う事に成ります。</a:t>
            </a:r>
            <a:endParaRPr lang="en-US" altLang="ja-JP" sz="1800" dirty="0"/>
          </a:p>
          <a:p>
            <a:pPr marL="0" indent="0">
              <a:buNone/>
            </a:pPr>
            <a:r>
              <a:rPr kumimoji="1" lang="ja-JP" altLang="en-US" sz="1800" dirty="0"/>
              <a:t>不動産業者が提携している金融機関だけでは無く、他の金融機関も探してみる事も重要な事が分かります。</a:t>
            </a:r>
            <a:endParaRPr kumimoji="1" lang="en-US" altLang="ja-JP" sz="1800" dirty="0"/>
          </a:p>
          <a:p>
            <a:pPr marL="0" indent="0">
              <a:buNone/>
            </a:pPr>
            <a:endParaRPr kumimoji="1" lang="en-US" altLang="ja-JP" dirty="0"/>
          </a:p>
        </p:txBody>
      </p:sp>
      <p:pic>
        <p:nvPicPr>
          <p:cNvPr id="5" name="図 4">
            <a:extLst>
              <a:ext uri="{FF2B5EF4-FFF2-40B4-BE49-F238E27FC236}">
                <a16:creationId xmlns:a16="http://schemas.microsoft.com/office/drawing/2014/main" id="{6AFB69BC-F98A-4FA0-9FF4-0E3BBE149F42}"/>
              </a:ext>
            </a:extLst>
          </p:cNvPr>
          <p:cNvPicPr>
            <a:picLocks noChangeAspect="1"/>
          </p:cNvPicPr>
          <p:nvPr/>
        </p:nvPicPr>
        <p:blipFill>
          <a:blip r:embed="rId2"/>
          <a:stretch>
            <a:fillRect/>
          </a:stretch>
        </p:blipFill>
        <p:spPr>
          <a:xfrm>
            <a:off x="295275" y="1073806"/>
            <a:ext cx="3025050" cy="5419068"/>
          </a:xfrm>
          <a:prstGeom prst="rect">
            <a:avLst/>
          </a:prstGeom>
        </p:spPr>
      </p:pic>
    </p:spTree>
    <p:extLst>
      <p:ext uri="{BB962C8B-B14F-4D97-AF65-F5344CB8AC3E}">
        <p14:creationId xmlns:p14="http://schemas.microsoft.com/office/powerpoint/2010/main" val="2291598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0CA74A-EE73-453C-AD37-1BFE053CF103}"/>
              </a:ext>
            </a:extLst>
          </p:cNvPr>
          <p:cNvSpPr>
            <a:spLocks noGrp="1"/>
          </p:cNvSpPr>
          <p:nvPr>
            <p:ph type="title"/>
          </p:nvPr>
        </p:nvSpPr>
        <p:spPr>
          <a:xfrm>
            <a:off x="838200" y="365126"/>
            <a:ext cx="10515600" cy="747238"/>
          </a:xfrm>
        </p:spPr>
        <p:txBody>
          <a:bodyPr>
            <a:normAutofit fontScale="90000"/>
          </a:bodyPr>
          <a:lstStyle/>
          <a:p>
            <a:r>
              <a:rPr kumimoji="1" lang="ja-JP" altLang="en-US" dirty="0"/>
              <a:t>シュミュレーションをしてみる。（家賃）</a:t>
            </a:r>
          </a:p>
        </p:txBody>
      </p:sp>
      <p:sp>
        <p:nvSpPr>
          <p:cNvPr id="3" name="コンテンツ プレースホルダー 2">
            <a:extLst>
              <a:ext uri="{FF2B5EF4-FFF2-40B4-BE49-F238E27FC236}">
                <a16:creationId xmlns:a16="http://schemas.microsoft.com/office/drawing/2014/main" id="{3516F650-E2B6-4B24-B02A-9EC72933F0EC}"/>
              </a:ext>
            </a:extLst>
          </p:cNvPr>
          <p:cNvSpPr>
            <a:spLocks noGrp="1"/>
          </p:cNvSpPr>
          <p:nvPr>
            <p:ph idx="1"/>
          </p:nvPr>
        </p:nvSpPr>
        <p:spPr>
          <a:xfrm>
            <a:off x="3505200" y="1112364"/>
            <a:ext cx="7848600" cy="5380510"/>
          </a:xfrm>
        </p:spPr>
        <p:txBody>
          <a:bodyPr>
            <a:normAutofit/>
          </a:bodyPr>
          <a:lstStyle/>
          <a:p>
            <a:pPr marL="0" indent="0">
              <a:buNone/>
            </a:pPr>
            <a:r>
              <a:rPr kumimoji="1" lang="ja-JP" altLang="en-US" sz="1900" dirty="0"/>
              <a:t>では、</a:t>
            </a:r>
            <a:r>
              <a:rPr lang="ja-JP" altLang="en-US" sz="1900" dirty="0"/>
              <a:t>次に家賃収入（月）</a:t>
            </a:r>
            <a:r>
              <a:rPr kumimoji="1" lang="ja-JP" altLang="en-US" sz="1900" dirty="0"/>
              <a:t>の欄の数字を変えて見ましょう。</a:t>
            </a:r>
            <a:endParaRPr kumimoji="1" lang="en-US" altLang="ja-JP" sz="1900" dirty="0"/>
          </a:p>
          <a:p>
            <a:pPr marL="0" indent="0">
              <a:buNone/>
            </a:pPr>
            <a:r>
              <a:rPr lang="ja-JP" altLang="en-US" sz="1900" dirty="0"/>
              <a:t>先ほど￥８７，５００円とありますが、￥９８，０００としてみましょう。</a:t>
            </a:r>
            <a:endParaRPr lang="en-US" altLang="ja-JP" sz="1900" dirty="0"/>
          </a:p>
          <a:p>
            <a:pPr marL="0" indent="0">
              <a:buNone/>
            </a:pPr>
            <a:r>
              <a:rPr kumimoji="1" lang="ja-JP" altLang="en-US" sz="1900" dirty="0"/>
              <a:t>するとどうですか、利回りが変わりますよね。</a:t>
            </a:r>
            <a:endParaRPr kumimoji="1" lang="en-US" altLang="ja-JP" sz="1900" dirty="0"/>
          </a:p>
          <a:p>
            <a:pPr marL="0" indent="0">
              <a:buNone/>
            </a:pPr>
            <a:endParaRPr kumimoji="1" lang="en-US" altLang="ja-JP" sz="1900" dirty="0"/>
          </a:p>
          <a:p>
            <a:pPr marL="0" indent="0">
              <a:buNone/>
            </a:pPr>
            <a:r>
              <a:rPr lang="ja-JP" altLang="en-US" sz="1900" dirty="0"/>
              <a:t>家賃収入</a:t>
            </a:r>
            <a:r>
              <a:rPr kumimoji="1" lang="ja-JP" altLang="en-US" sz="1900" dirty="0"/>
              <a:t>が￥８７，５００円の時には、年間手取り収入￥７，５８９円　年間収支利回り　０．０４％</a:t>
            </a:r>
            <a:endParaRPr kumimoji="1" lang="en-US" altLang="ja-JP" sz="1900" dirty="0"/>
          </a:p>
          <a:p>
            <a:pPr marL="0" indent="0">
              <a:buNone/>
            </a:pPr>
            <a:endParaRPr lang="en-US" altLang="ja-JP" sz="1900" dirty="0"/>
          </a:p>
          <a:p>
            <a:pPr marL="0" indent="0">
              <a:buNone/>
            </a:pPr>
            <a:r>
              <a:rPr lang="ja-JP" altLang="en-US" sz="1900" dirty="0"/>
              <a:t>家賃収入が￥９８，０００円</a:t>
            </a:r>
            <a:r>
              <a:rPr kumimoji="1" lang="ja-JP" altLang="en-US" sz="1900" dirty="0"/>
              <a:t>の時には、年間手取り収入が￥１３３，５８９円　年間収支利回り　０．７５％に成りました。</a:t>
            </a:r>
            <a:endParaRPr kumimoji="1" lang="en-US" altLang="ja-JP" sz="1900" dirty="0"/>
          </a:p>
          <a:p>
            <a:pPr marL="0" indent="0">
              <a:buNone/>
            </a:pPr>
            <a:r>
              <a:rPr lang="ja-JP" altLang="en-US" sz="1900" dirty="0"/>
              <a:t>つまり、家賃収入を１０，５００円値上げして貸し出せば良い、と言う事に成ります。</a:t>
            </a:r>
            <a:endParaRPr lang="en-US" altLang="ja-JP" sz="1900" dirty="0"/>
          </a:p>
          <a:p>
            <a:pPr marL="0" indent="0">
              <a:buNone/>
            </a:pPr>
            <a:r>
              <a:rPr kumimoji="1" lang="ja-JP" altLang="en-US" sz="1900" dirty="0"/>
              <a:t>周囲の同じような物件の価格を調べて値上げ出来ないか調べたり、物件の広さや新しさや内装、装備から家賃を値上げ出来ないのか、探る必要が分かります。</a:t>
            </a:r>
            <a:endParaRPr kumimoji="1" lang="en-US" altLang="ja-JP" sz="1900" dirty="0"/>
          </a:p>
        </p:txBody>
      </p:sp>
      <p:pic>
        <p:nvPicPr>
          <p:cNvPr id="4" name="図 3">
            <a:extLst>
              <a:ext uri="{FF2B5EF4-FFF2-40B4-BE49-F238E27FC236}">
                <a16:creationId xmlns:a16="http://schemas.microsoft.com/office/drawing/2014/main" id="{D801C5FC-7443-4F40-A51E-1B42B36A9485}"/>
              </a:ext>
            </a:extLst>
          </p:cNvPr>
          <p:cNvPicPr>
            <a:picLocks noChangeAspect="1"/>
          </p:cNvPicPr>
          <p:nvPr/>
        </p:nvPicPr>
        <p:blipFill>
          <a:blip r:embed="rId2"/>
          <a:stretch>
            <a:fillRect/>
          </a:stretch>
        </p:blipFill>
        <p:spPr>
          <a:xfrm>
            <a:off x="306750" y="1112364"/>
            <a:ext cx="3025050" cy="5419068"/>
          </a:xfrm>
          <a:prstGeom prst="rect">
            <a:avLst/>
          </a:prstGeom>
        </p:spPr>
      </p:pic>
    </p:spTree>
    <p:extLst>
      <p:ext uri="{BB962C8B-B14F-4D97-AF65-F5344CB8AC3E}">
        <p14:creationId xmlns:p14="http://schemas.microsoft.com/office/powerpoint/2010/main" val="451737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0CA74A-EE73-453C-AD37-1BFE053CF103}"/>
              </a:ext>
            </a:extLst>
          </p:cNvPr>
          <p:cNvSpPr>
            <a:spLocks noGrp="1"/>
          </p:cNvSpPr>
          <p:nvPr>
            <p:ph type="title"/>
          </p:nvPr>
        </p:nvSpPr>
        <p:spPr>
          <a:xfrm>
            <a:off x="838199" y="365126"/>
            <a:ext cx="11113726" cy="747238"/>
          </a:xfrm>
        </p:spPr>
        <p:txBody>
          <a:bodyPr>
            <a:normAutofit fontScale="90000"/>
          </a:bodyPr>
          <a:lstStyle/>
          <a:p>
            <a:r>
              <a:rPr kumimoji="1" lang="ja-JP" altLang="en-US" dirty="0"/>
              <a:t>シュミュレーションをしてみる。（返済期間）</a:t>
            </a:r>
          </a:p>
        </p:txBody>
      </p:sp>
      <p:sp>
        <p:nvSpPr>
          <p:cNvPr id="3" name="コンテンツ プレースホルダー 2">
            <a:extLst>
              <a:ext uri="{FF2B5EF4-FFF2-40B4-BE49-F238E27FC236}">
                <a16:creationId xmlns:a16="http://schemas.microsoft.com/office/drawing/2014/main" id="{3516F650-E2B6-4B24-B02A-9EC72933F0EC}"/>
              </a:ext>
            </a:extLst>
          </p:cNvPr>
          <p:cNvSpPr>
            <a:spLocks noGrp="1"/>
          </p:cNvSpPr>
          <p:nvPr>
            <p:ph idx="1"/>
          </p:nvPr>
        </p:nvSpPr>
        <p:spPr>
          <a:xfrm>
            <a:off x="3505200" y="1112364"/>
            <a:ext cx="7848600" cy="5380510"/>
          </a:xfrm>
        </p:spPr>
        <p:txBody>
          <a:bodyPr>
            <a:normAutofit/>
          </a:bodyPr>
          <a:lstStyle/>
          <a:p>
            <a:pPr marL="0" indent="0">
              <a:buNone/>
            </a:pPr>
            <a:r>
              <a:rPr kumimoji="1" lang="ja-JP" altLang="en-US" sz="1900" dirty="0"/>
              <a:t>では、次に、返済期間の欄の数字を変えて見ましょう。</a:t>
            </a:r>
            <a:endParaRPr kumimoji="1" lang="en-US" altLang="ja-JP" sz="1900" dirty="0"/>
          </a:p>
          <a:p>
            <a:pPr marL="0" indent="0">
              <a:buNone/>
            </a:pPr>
            <a:r>
              <a:rPr lang="ja-JP" altLang="en-US" sz="1900" dirty="0"/>
              <a:t>先ほど２９年とありますが、３５年としてみましょう。</a:t>
            </a:r>
            <a:endParaRPr lang="en-US" altLang="ja-JP" sz="1900" dirty="0"/>
          </a:p>
          <a:p>
            <a:pPr marL="0" indent="0">
              <a:buNone/>
            </a:pPr>
            <a:r>
              <a:rPr kumimoji="1" lang="ja-JP" altLang="en-US" sz="1900" dirty="0"/>
              <a:t>するとどうですか、利回りが変わりますよね。</a:t>
            </a:r>
            <a:endParaRPr kumimoji="1" lang="en-US" altLang="ja-JP" sz="1900" dirty="0"/>
          </a:p>
          <a:p>
            <a:pPr marL="0" indent="0">
              <a:buNone/>
            </a:pPr>
            <a:endParaRPr kumimoji="1" lang="en-US" altLang="ja-JP" sz="1900" dirty="0"/>
          </a:p>
          <a:p>
            <a:pPr marL="0" indent="0">
              <a:buNone/>
            </a:pPr>
            <a:r>
              <a:rPr lang="ja-JP" altLang="en-US" sz="1900" dirty="0"/>
              <a:t>返済期間</a:t>
            </a:r>
            <a:r>
              <a:rPr kumimoji="1" lang="ja-JP" altLang="en-US" sz="1900" dirty="0"/>
              <a:t>が２９年の時には、年間手取り収入￥７，５８９円　年間収支利回り　０．０４％</a:t>
            </a:r>
            <a:endParaRPr kumimoji="1" lang="en-US" altLang="ja-JP" sz="1900" dirty="0"/>
          </a:p>
          <a:p>
            <a:pPr marL="0" indent="0">
              <a:buNone/>
            </a:pPr>
            <a:endParaRPr lang="en-US" altLang="ja-JP" sz="1900" dirty="0"/>
          </a:p>
          <a:p>
            <a:pPr marL="0" indent="0">
              <a:buNone/>
            </a:pPr>
            <a:r>
              <a:rPr lang="ja-JP" altLang="en-US" sz="1900" dirty="0"/>
              <a:t>返済期間が３５年</a:t>
            </a:r>
            <a:r>
              <a:rPr kumimoji="1" lang="ja-JP" altLang="en-US" sz="1900" dirty="0"/>
              <a:t>の時には、年間手取り収入が￥１０１，４６２円　年間収支利回り　０．５７％に成りました。</a:t>
            </a:r>
            <a:endParaRPr kumimoji="1" lang="en-US" altLang="ja-JP" sz="1900" dirty="0"/>
          </a:p>
          <a:p>
            <a:pPr marL="0" indent="0">
              <a:buNone/>
            </a:pPr>
            <a:r>
              <a:rPr lang="ja-JP" altLang="en-US" sz="1900" dirty="0"/>
              <a:t>つまり、借入金利を３５年返済で貸してくれる金融機関を探したら良い、と言う事に成ります。</a:t>
            </a:r>
            <a:endParaRPr lang="en-US" altLang="ja-JP" sz="1900" dirty="0"/>
          </a:p>
          <a:p>
            <a:pPr marL="0" indent="0">
              <a:buNone/>
            </a:pPr>
            <a:r>
              <a:rPr lang="ja-JP" altLang="en-US" sz="1900" dirty="0"/>
              <a:t>借入金利も一旦決めてしまうと、月々の返済も高いままで変えられません。借入金利は最長で契約して、余裕が出来たら繰り上げ返済するという方法も有る事が分かります。</a:t>
            </a:r>
            <a:endParaRPr kumimoji="1" lang="en-US" altLang="ja-JP" sz="1900" dirty="0"/>
          </a:p>
          <a:p>
            <a:pPr marL="0" indent="0">
              <a:buNone/>
            </a:pPr>
            <a:endParaRPr kumimoji="1" lang="en-US" altLang="ja-JP" dirty="0"/>
          </a:p>
        </p:txBody>
      </p:sp>
      <p:pic>
        <p:nvPicPr>
          <p:cNvPr id="4" name="図 3">
            <a:extLst>
              <a:ext uri="{FF2B5EF4-FFF2-40B4-BE49-F238E27FC236}">
                <a16:creationId xmlns:a16="http://schemas.microsoft.com/office/drawing/2014/main" id="{6FAECFA9-23DC-4FF8-99CF-B675C55CF22B}"/>
              </a:ext>
            </a:extLst>
          </p:cNvPr>
          <p:cNvPicPr>
            <a:picLocks noChangeAspect="1"/>
          </p:cNvPicPr>
          <p:nvPr/>
        </p:nvPicPr>
        <p:blipFill>
          <a:blip r:embed="rId2"/>
          <a:stretch>
            <a:fillRect/>
          </a:stretch>
        </p:blipFill>
        <p:spPr>
          <a:xfrm>
            <a:off x="240075" y="1112364"/>
            <a:ext cx="3025050" cy="5419068"/>
          </a:xfrm>
          <a:prstGeom prst="rect">
            <a:avLst/>
          </a:prstGeom>
        </p:spPr>
      </p:pic>
    </p:spTree>
    <p:extLst>
      <p:ext uri="{BB962C8B-B14F-4D97-AF65-F5344CB8AC3E}">
        <p14:creationId xmlns:p14="http://schemas.microsoft.com/office/powerpoint/2010/main" val="2468622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0CA74A-EE73-453C-AD37-1BFE053CF103}"/>
              </a:ext>
            </a:extLst>
          </p:cNvPr>
          <p:cNvSpPr>
            <a:spLocks noGrp="1"/>
          </p:cNvSpPr>
          <p:nvPr>
            <p:ph type="title"/>
          </p:nvPr>
        </p:nvSpPr>
        <p:spPr>
          <a:xfrm>
            <a:off x="838200" y="365126"/>
            <a:ext cx="10515600" cy="747238"/>
          </a:xfrm>
        </p:spPr>
        <p:txBody>
          <a:bodyPr>
            <a:normAutofit fontScale="90000"/>
          </a:bodyPr>
          <a:lstStyle/>
          <a:p>
            <a:r>
              <a:rPr kumimoji="1" lang="ja-JP" altLang="en-US" dirty="0"/>
              <a:t>シュミュレーションをしてみる。（頭金）</a:t>
            </a:r>
          </a:p>
        </p:txBody>
      </p:sp>
      <p:sp>
        <p:nvSpPr>
          <p:cNvPr id="3" name="コンテンツ プレースホルダー 2">
            <a:extLst>
              <a:ext uri="{FF2B5EF4-FFF2-40B4-BE49-F238E27FC236}">
                <a16:creationId xmlns:a16="http://schemas.microsoft.com/office/drawing/2014/main" id="{3516F650-E2B6-4B24-B02A-9EC72933F0EC}"/>
              </a:ext>
            </a:extLst>
          </p:cNvPr>
          <p:cNvSpPr>
            <a:spLocks noGrp="1"/>
          </p:cNvSpPr>
          <p:nvPr>
            <p:ph idx="1"/>
          </p:nvPr>
        </p:nvSpPr>
        <p:spPr>
          <a:xfrm>
            <a:off x="3505200" y="1112364"/>
            <a:ext cx="7848600" cy="5380510"/>
          </a:xfrm>
        </p:spPr>
        <p:txBody>
          <a:bodyPr>
            <a:normAutofit/>
          </a:bodyPr>
          <a:lstStyle/>
          <a:p>
            <a:pPr marL="0" indent="0">
              <a:buNone/>
            </a:pPr>
            <a:r>
              <a:rPr kumimoji="1" lang="ja-JP" altLang="en-US" sz="1900" dirty="0"/>
              <a:t>では、自己資金（頭金）の</a:t>
            </a:r>
            <a:r>
              <a:rPr lang="ja-JP" altLang="en-US" sz="1900" dirty="0"/>
              <a:t>価格</a:t>
            </a:r>
            <a:r>
              <a:rPr kumimoji="1" lang="ja-JP" altLang="en-US" sz="1900" dirty="0"/>
              <a:t>の数字を変えて見ましょう。</a:t>
            </a:r>
            <a:endParaRPr kumimoji="1" lang="en-US" altLang="ja-JP" sz="1900" dirty="0"/>
          </a:p>
          <a:p>
            <a:pPr marL="0" indent="0">
              <a:buNone/>
            </a:pPr>
            <a:r>
              <a:rPr lang="ja-JP" altLang="en-US" sz="1900" dirty="0"/>
              <a:t>先ほど１５０万円とありますが、４００万円としてみましょう。</a:t>
            </a:r>
            <a:endParaRPr lang="en-US" altLang="ja-JP" sz="1900" dirty="0"/>
          </a:p>
          <a:p>
            <a:pPr marL="0" indent="0">
              <a:buNone/>
            </a:pPr>
            <a:r>
              <a:rPr kumimoji="1" lang="ja-JP" altLang="en-US" sz="1900" dirty="0"/>
              <a:t>するとどうですか、利回りが変わりますよね。</a:t>
            </a:r>
            <a:endParaRPr kumimoji="1" lang="en-US" altLang="ja-JP" sz="1900" dirty="0"/>
          </a:p>
          <a:p>
            <a:pPr marL="0" indent="0">
              <a:buNone/>
            </a:pPr>
            <a:endParaRPr kumimoji="1" lang="en-US" altLang="ja-JP" sz="1900" dirty="0"/>
          </a:p>
          <a:p>
            <a:pPr marL="0" indent="0">
              <a:buNone/>
            </a:pPr>
            <a:r>
              <a:rPr kumimoji="1" lang="ja-JP" altLang="en-US" sz="1900" dirty="0"/>
              <a:t>自己資金（頭金）１５０万円の時には、年間手取り収入￥７，５８９円　年間収支利回り　０．０４％</a:t>
            </a:r>
            <a:endParaRPr kumimoji="1" lang="en-US" altLang="ja-JP" sz="1900" dirty="0"/>
          </a:p>
          <a:p>
            <a:pPr marL="0" indent="0">
              <a:buNone/>
            </a:pPr>
            <a:endParaRPr lang="en-US" altLang="ja-JP" sz="1900" dirty="0"/>
          </a:p>
          <a:p>
            <a:pPr marL="0" indent="0">
              <a:buNone/>
            </a:pPr>
            <a:r>
              <a:rPr lang="ja-JP" altLang="en-US" sz="1900" dirty="0"/>
              <a:t>自己資金（頭金）４００万円</a:t>
            </a:r>
            <a:r>
              <a:rPr kumimoji="1" lang="ja-JP" altLang="en-US" sz="1900" dirty="0"/>
              <a:t>の時には、年間手取り収入が￥１３２，７８６円　年間収支利回り　０．７５％に成りました。</a:t>
            </a:r>
            <a:endParaRPr kumimoji="1" lang="en-US" altLang="ja-JP" sz="1900" dirty="0"/>
          </a:p>
          <a:p>
            <a:pPr marL="0" indent="0">
              <a:buNone/>
            </a:pPr>
            <a:r>
              <a:rPr lang="ja-JP" altLang="en-US" sz="1900" dirty="0"/>
              <a:t>つまり、自己資金を多く入れた方が、月々の返済金額も小さくなるので、年間手取り収支も大きく成り、年間収支利回りも０．７５％と大きくなるのです。</a:t>
            </a:r>
            <a:endParaRPr lang="en-US" altLang="ja-JP" sz="1900" dirty="0"/>
          </a:p>
          <a:p>
            <a:pPr marL="0" indent="0">
              <a:buNone/>
            </a:pPr>
            <a:endParaRPr kumimoji="1" lang="en-US" altLang="ja-JP" sz="1900" dirty="0"/>
          </a:p>
          <a:p>
            <a:pPr marL="0" indent="0">
              <a:buNone/>
            </a:pPr>
            <a:r>
              <a:rPr kumimoji="1" lang="ja-JP" altLang="en-US" sz="1800" dirty="0"/>
              <a:t>資金に余裕がある人は、自己資金（頭金）を多く入れた方が良い、と言う事が分かります。</a:t>
            </a:r>
            <a:endParaRPr kumimoji="1" lang="en-US" altLang="ja-JP" sz="1800" dirty="0"/>
          </a:p>
        </p:txBody>
      </p:sp>
      <p:pic>
        <p:nvPicPr>
          <p:cNvPr id="6" name="図 5">
            <a:extLst>
              <a:ext uri="{FF2B5EF4-FFF2-40B4-BE49-F238E27FC236}">
                <a16:creationId xmlns:a16="http://schemas.microsoft.com/office/drawing/2014/main" id="{ED4DF8E5-B5B1-4FF0-B767-3DFDA1982EB0}"/>
              </a:ext>
            </a:extLst>
          </p:cNvPr>
          <p:cNvPicPr>
            <a:picLocks noChangeAspect="1"/>
          </p:cNvPicPr>
          <p:nvPr/>
        </p:nvPicPr>
        <p:blipFill>
          <a:blip r:embed="rId2"/>
          <a:stretch>
            <a:fillRect/>
          </a:stretch>
        </p:blipFill>
        <p:spPr>
          <a:xfrm>
            <a:off x="297226" y="1112364"/>
            <a:ext cx="3025050" cy="5419068"/>
          </a:xfrm>
          <a:prstGeom prst="rect">
            <a:avLst/>
          </a:prstGeom>
        </p:spPr>
      </p:pic>
    </p:spTree>
    <p:extLst>
      <p:ext uri="{BB962C8B-B14F-4D97-AF65-F5344CB8AC3E}">
        <p14:creationId xmlns:p14="http://schemas.microsoft.com/office/powerpoint/2010/main" val="3199485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0A3FFF-BDBA-4AC1-80C9-5FDA5532995D}"/>
              </a:ext>
            </a:extLst>
          </p:cNvPr>
          <p:cNvSpPr>
            <a:spLocks noGrp="1"/>
          </p:cNvSpPr>
          <p:nvPr>
            <p:ph type="title"/>
          </p:nvPr>
        </p:nvSpPr>
        <p:spPr>
          <a:xfrm>
            <a:off x="838200" y="365125"/>
            <a:ext cx="10515600" cy="644525"/>
          </a:xfrm>
        </p:spPr>
        <p:txBody>
          <a:bodyPr>
            <a:normAutofit fontScale="90000"/>
          </a:bodyPr>
          <a:lstStyle/>
          <a:p>
            <a:r>
              <a:rPr kumimoji="1" lang="ja-JP" altLang="en-US" dirty="0"/>
              <a:t>まとめ</a:t>
            </a:r>
          </a:p>
        </p:txBody>
      </p:sp>
      <p:sp>
        <p:nvSpPr>
          <p:cNvPr id="3" name="コンテンツ プレースホルダー 2">
            <a:extLst>
              <a:ext uri="{FF2B5EF4-FFF2-40B4-BE49-F238E27FC236}">
                <a16:creationId xmlns:a16="http://schemas.microsoft.com/office/drawing/2014/main" id="{B352A20C-046C-4B65-A76A-78C5D8BDA520}"/>
              </a:ext>
            </a:extLst>
          </p:cNvPr>
          <p:cNvSpPr>
            <a:spLocks noGrp="1"/>
          </p:cNvSpPr>
          <p:nvPr>
            <p:ph idx="1"/>
          </p:nvPr>
        </p:nvSpPr>
        <p:spPr>
          <a:xfrm>
            <a:off x="838200" y="1181099"/>
            <a:ext cx="10515600" cy="5419725"/>
          </a:xfrm>
        </p:spPr>
        <p:txBody>
          <a:bodyPr>
            <a:normAutofit fontScale="77500" lnSpcReduction="20000"/>
          </a:bodyPr>
          <a:lstStyle/>
          <a:p>
            <a:pPr marL="0" indent="0">
              <a:buNone/>
            </a:pPr>
            <a:r>
              <a:rPr kumimoji="1" lang="ja-JP" altLang="en-US" dirty="0"/>
              <a:t>どうでしたか。</a:t>
            </a:r>
            <a:endParaRPr kumimoji="1" lang="en-US" altLang="ja-JP" dirty="0"/>
          </a:p>
          <a:p>
            <a:pPr marL="0" indent="0">
              <a:buNone/>
            </a:pPr>
            <a:endParaRPr lang="en-US" altLang="ja-JP" dirty="0"/>
          </a:p>
          <a:p>
            <a:pPr marL="0" indent="0">
              <a:buNone/>
            </a:pPr>
            <a:r>
              <a:rPr kumimoji="1" lang="ja-JP" altLang="en-US" dirty="0"/>
              <a:t>不動産会社から出て来る数字は実態と、離れている事が分かります。</a:t>
            </a:r>
            <a:endParaRPr kumimoji="1" lang="en-US" altLang="ja-JP" dirty="0"/>
          </a:p>
          <a:p>
            <a:pPr marL="0" indent="0">
              <a:buNone/>
            </a:pPr>
            <a:r>
              <a:rPr lang="ja-JP" altLang="en-US" dirty="0"/>
              <a:t>そして様々に条件を変えてシュミュレーションする事で、年間手取り収支が変わる事もわかります。</a:t>
            </a:r>
            <a:endParaRPr lang="en-US" altLang="ja-JP" dirty="0"/>
          </a:p>
          <a:p>
            <a:pPr marL="0" indent="0">
              <a:buNone/>
            </a:pPr>
            <a:endParaRPr lang="en-US" altLang="ja-JP" dirty="0"/>
          </a:p>
          <a:p>
            <a:pPr marL="0" indent="0">
              <a:buNone/>
            </a:pPr>
            <a:r>
              <a:rPr lang="ja-JP" altLang="en-US" dirty="0"/>
              <a:t>但し、このシュミュレーションでも実際の利益が完全に分かる訳ではありません。</a:t>
            </a:r>
            <a:endParaRPr lang="en-US" altLang="ja-JP" dirty="0"/>
          </a:p>
          <a:p>
            <a:pPr marL="0" indent="0">
              <a:buNone/>
            </a:pPr>
            <a:r>
              <a:rPr lang="ja-JP" altLang="en-US" dirty="0"/>
              <a:t>本来はもっと細かい費用の計算が必要です。</a:t>
            </a:r>
            <a:endParaRPr lang="en-US" altLang="ja-JP" dirty="0"/>
          </a:p>
          <a:p>
            <a:pPr marL="0" indent="0">
              <a:buNone/>
            </a:pPr>
            <a:endParaRPr kumimoji="1" lang="en-US" altLang="ja-JP" dirty="0"/>
          </a:p>
          <a:p>
            <a:pPr marL="0" indent="0">
              <a:buNone/>
            </a:pPr>
            <a:r>
              <a:rPr lang="ja-JP" altLang="en-US" dirty="0"/>
              <a:t>大事なのは、物件を選ぶ際に損益がどうなるのか、しっかり勉強する事が重要なのです。</a:t>
            </a:r>
            <a:endParaRPr lang="en-US" altLang="ja-JP" dirty="0"/>
          </a:p>
          <a:p>
            <a:pPr marL="0" indent="0">
              <a:buNone/>
            </a:pPr>
            <a:r>
              <a:rPr lang="ja-JP" altLang="en-US" dirty="0"/>
              <a:t>どこの項目を工夫すれば、高い収益が得られるのか、を知る事が大事なのです。</a:t>
            </a:r>
            <a:endParaRPr lang="en-US" altLang="ja-JP" dirty="0"/>
          </a:p>
          <a:p>
            <a:pPr marL="0" indent="0">
              <a:buNone/>
            </a:pPr>
            <a:endParaRPr kumimoji="1" lang="en-US" altLang="ja-JP" dirty="0"/>
          </a:p>
          <a:p>
            <a:pPr marL="0" indent="0">
              <a:buNone/>
            </a:pPr>
            <a:r>
              <a:rPr lang="ja-JP" altLang="en-US" dirty="0"/>
              <a:t>物件の実力を</a:t>
            </a:r>
            <a:r>
              <a:rPr kumimoji="1" lang="ja-JP" altLang="en-US" dirty="0"/>
              <a:t>知る事で不動産会社の営業マンから、良い条件の物件を出してもらう交渉も出来るのです。</a:t>
            </a:r>
          </a:p>
        </p:txBody>
      </p:sp>
    </p:spTree>
    <p:extLst>
      <p:ext uri="{BB962C8B-B14F-4D97-AF65-F5344CB8AC3E}">
        <p14:creationId xmlns:p14="http://schemas.microsoft.com/office/powerpoint/2010/main" val="420817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53C824-5A38-49F3-B98A-75E94F70AA36}"/>
              </a:ext>
            </a:extLst>
          </p:cNvPr>
          <p:cNvSpPr>
            <a:spLocks noGrp="1"/>
          </p:cNvSpPr>
          <p:nvPr>
            <p:ph type="title"/>
          </p:nvPr>
        </p:nvSpPr>
        <p:spPr>
          <a:xfrm>
            <a:off x="838200" y="365126"/>
            <a:ext cx="10515600" cy="681250"/>
          </a:xfrm>
        </p:spPr>
        <p:txBody>
          <a:bodyPr>
            <a:normAutofit fontScale="90000"/>
          </a:bodyPr>
          <a:lstStyle/>
          <a:p>
            <a:r>
              <a:rPr kumimoji="1" lang="ja-JP" altLang="en-US" dirty="0"/>
              <a:t>物件を調べるには。</a:t>
            </a:r>
          </a:p>
        </p:txBody>
      </p:sp>
      <p:sp>
        <p:nvSpPr>
          <p:cNvPr id="3" name="コンテンツ プレースホルダー 2">
            <a:extLst>
              <a:ext uri="{FF2B5EF4-FFF2-40B4-BE49-F238E27FC236}">
                <a16:creationId xmlns:a16="http://schemas.microsoft.com/office/drawing/2014/main" id="{0E8F7B22-84D9-4FE0-B2D1-CECF17ADF283}"/>
              </a:ext>
            </a:extLst>
          </p:cNvPr>
          <p:cNvSpPr>
            <a:spLocks noGrp="1"/>
          </p:cNvSpPr>
          <p:nvPr>
            <p:ph idx="1"/>
          </p:nvPr>
        </p:nvSpPr>
        <p:spPr>
          <a:xfrm>
            <a:off x="762786" y="1486260"/>
            <a:ext cx="10515600" cy="4791992"/>
          </a:xfrm>
        </p:spPr>
        <p:txBody>
          <a:bodyPr>
            <a:normAutofit fontScale="77500" lnSpcReduction="20000"/>
          </a:bodyPr>
          <a:lstStyle/>
          <a:p>
            <a:pPr marL="0" indent="0">
              <a:buNone/>
            </a:pPr>
            <a:r>
              <a:rPr kumimoji="1" lang="ja-JP" altLang="en-US" dirty="0"/>
              <a:t>物件を調べるには、インターネットやセミナーや不動産会社に訪問する、とかいろいろです。</a:t>
            </a:r>
            <a:endParaRPr kumimoji="1" lang="en-US" altLang="ja-JP" dirty="0"/>
          </a:p>
          <a:p>
            <a:pPr marL="0" indent="0">
              <a:buNone/>
            </a:pPr>
            <a:r>
              <a:rPr lang="ja-JP" altLang="en-US" dirty="0"/>
              <a:t>でも手軽にさまざまな物件が分かるのはやはりインターネットでまずは調べるのが良いと思います。</a:t>
            </a:r>
            <a:endParaRPr lang="en-US" altLang="ja-JP" dirty="0"/>
          </a:p>
          <a:p>
            <a:pPr marL="0" indent="0">
              <a:buNone/>
            </a:pPr>
            <a:r>
              <a:rPr kumimoji="1" lang="ja-JP" altLang="en-US" dirty="0"/>
              <a:t>先ほどシュミュレーションしたのは三菱ＵＦＪ不動産販売のサイトの</a:t>
            </a:r>
            <a:r>
              <a:rPr lang="ja-JP" altLang="en-US" dirty="0"/>
              <a:t>物件</a:t>
            </a:r>
            <a:r>
              <a:rPr kumimoji="1" lang="ja-JP" altLang="en-US" dirty="0"/>
              <a:t>です。</a:t>
            </a:r>
            <a:endParaRPr kumimoji="1" lang="en-US" altLang="ja-JP" dirty="0"/>
          </a:p>
          <a:p>
            <a:pPr marL="0" indent="0">
              <a:buNone/>
            </a:pPr>
            <a:endParaRPr lang="en-US" altLang="ja-JP" dirty="0"/>
          </a:p>
          <a:p>
            <a:pPr marL="0" indent="0">
              <a:buNone/>
            </a:pPr>
            <a:r>
              <a:rPr lang="ja-JP" altLang="en-US" dirty="0"/>
              <a:t>ここは会員登録すると新しい物件が出たら、メールで連絡してくれます。</a:t>
            </a:r>
            <a:endParaRPr lang="en-US" altLang="ja-JP" dirty="0"/>
          </a:p>
          <a:p>
            <a:pPr marL="0" indent="0">
              <a:buNone/>
            </a:pPr>
            <a:r>
              <a:rPr kumimoji="1" lang="ja-JP" altLang="en-US" dirty="0"/>
              <a:t>もちろん無料ですし、メールアドレスと名前だけ登録すれば送付してくれます。</a:t>
            </a:r>
            <a:endParaRPr kumimoji="1" lang="en-US" altLang="ja-JP" dirty="0"/>
          </a:p>
          <a:p>
            <a:pPr marL="0" indent="0">
              <a:buNone/>
            </a:pPr>
            <a:endParaRPr kumimoji="1" lang="en-US" altLang="ja-JP" dirty="0"/>
          </a:p>
          <a:p>
            <a:pPr marL="0" indent="0">
              <a:buNone/>
            </a:pPr>
            <a:r>
              <a:rPr kumimoji="1" lang="ja-JP" altLang="en-US" dirty="0"/>
              <a:t>営業マンからしつこい電話も勧誘も有りません。</a:t>
            </a:r>
            <a:endParaRPr kumimoji="1" lang="en-US" altLang="ja-JP" dirty="0"/>
          </a:p>
          <a:p>
            <a:pPr marL="0" indent="0">
              <a:buNone/>
            </a:pPr>
            <a:r>
              <a:rPr lang="ja-JP" altLang="en-US" dirty="0"/>
              <a:t>まずは、ここのサイトに登録する事を、おススメします。</a:t>
            </a:r>
            <a:endParaRPr lang="en-US" altLang="ja-JP" dirty="0"/>
          </a:p>
          <a:p>
            <a:pPr marL="0" indent="0">
              <a:buNone/>
            </a:pPr>
            <a:endParaRPr lang="en-US" altLang="ja-JP" dirty="0"/>
          </a:p>
          <a:p>
            <a:pPr marL="0" indent="0">
              <a:buNone/>
            </a:pPr>
            <a:r>
              <a:rPr lang="ja-JP" altLang="en-US" dirty="0"/>
              <a:t>　</a:t>
            </a:r>
            <a:endParaRPr lang="en-US" altLang="ja-JP" dirty="0"/>
          </a:p>
          <a:p>
            <a:pPr marL="0" indent="0">
              <a:buNone/>
            </a:pPr>
            <a:r>
              <a:rPr lang="ja-JP" altLang="en-US" dirty="0"/>
              <a:t>　</a:t>
            </a:r>
            <a:r>
              <a:rPr lang="zh-TW" altLang="en-US" b="1" dirty="0">
                <a:hlinkClick r:id="rId2"/>
              </a:rPr>
              <a:t>三菱</a:t>
            </a:r>
            <a:r>
              <a:rPr lang="en-US" altLang="zh-TW" b="1" dirty="0">
                <a:hlinkClick r:id="rId2"/>
              </a:rPr>
              <a:t>UFJ</a:t>
            </a:r>
            <a:r>
              <a:rPr lang="zh-TW" altLang="en-US" b="1" dirty="0">
                <a:hlinkClick r:id="rId2"/>
              </a:rPr>
              <a:t>不動産販売株式会社</a:t>
            </a:r>
            <a:endParaRPr lang="en-US" altLang="ja-JP" dirty="0"/>
          </a:p>
          <a:p>
            <a:pPr marL="0" indent="0">
              <a:buNone/>
            </a:pPr>
            <a:endParaRPr kumimoji="1" lang="en-US" altLang="ja-JP" dirty="0"/>
          </a:p>
          <a:p>
            <a:pPr marL="0" indent="0">
              <a:buNone/>
            </a:pPr>
            <a:endParaRPr kumimoji="1" lang="ja-JP" altLang="en-US" dirty="0"/>
          </a:p>
        </p:txBody>
      </p:sp>
    </p:spTree>
    <p:extLst>
      <p:ext uri="{BB962C8B-B14F-4D97-AF65-F5344CB8AC3E}">
        <p14:creationId xmlns:p14="http://schemas.microsoft.com/office/powerpoint/2010/main" val="2470162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8126D6-C902-4E86-97FF-F0D61050B0A0}"/>
              </a:ext>
            </a:extLst>
          </p:cNvPr>
          <p:cNvSpPr>
            <a:spLocks noGrp="1"/>
          </p:cNvSpPr>
          <p:nvPr>
            <p:ph type="title"/>
          </p:nvPr>
        </p:nvSpPr>
        <p:spPr>
          <a:xfrm>
            <a:off x="838200" y="365125"/>
            <a:ext cx="10515600" cy="709073"/>
          </a:xfrm>
        </p:spPr>
        <p:txBody>
          <a:bodyPr/>
          <a:lstStyle/>
          <a:p>
            <a:r>
              <a:rPr kumimoji="1" lang="ja-JP" altLang="en-US" dirty="0"/>
              <a:t>もっと物件を勉強したい方に</a:t>
            </a:r>
          </a:p>
        </p:txBody>
      </p:sp>
      <p:sp>
        <p:nvSpPr>
          <p:cNvPr id="4" name="テキスト ボックス 3">
            <a:extLst>
              <a:ext uri="{FF2B5EF4-FFF2-40B4-BE49-F238E27FC236}">
                <a16:creationId xmlns:a16="http://schemas.microsoft.com/office/drawing/2014/main" id="{E3B67007-B91F-4667-8011-8856D41E9AF7}"/>
              </a:ext>
            </a:extLst>
          </p:cNvPr>
          <p:cNvSpPr txBox="1"/>
          <p:nvPr/>
        </p:nvSpPr>
        <p:spPr>
          <a:xfrm>
            <a:off x="612559" y="1251751"/>
            <a:ext cx="10830758" cy="2585323"/>
          </a:xfrm>
          <a:prstGeom prst="rect">
            <a:avLst/>
          </a:prstGeom>
          <a:noFill/>
        </p:spPr>
        <p:txBody>
          <a:bodyPr wrap="square" rtlCol="0">
            <a:spAutoFit/>
          </a:bodyPr>
          <a:lstStyle/>
          <a:p>
            <a:r>
              <a:rPr lang="ja-JP" altLang="en-US" dirty="0"/>
              <a:t>三菱東京ＵＦＪの物件欄では足らないと思う方もいらっしゃいます。</a:t>
            </a:r>
            <a:endParaRPr lang="en-US" altLang="ja-JP" dirty="0"/>
          </a:p>
          <a:p>
            <a:r>
              <a:rPr kumimoji="1" lang="ja-JP" altLang="en-US" dirty="0"/>
              <a:t>そしてもっと物件を知りたい人は、以下のサイトに登録すれば、たくさんの物件を知る事が出来ます。</a:t>
            </a:r>
            <a:endParaRPr kumimoji="1" lang="en-US" altLang="ja-JP" dirty="0"/>
          </a:p>
          <a:p>
            <a:endParaRPr kumimoji="1" lang="en-US" altLang="ja-JP" dirty="0"/>
          </a:p>
          <a:p>
            <a:r>
              <a:rPr lang="ja-JP" altLang="en-US" dirty="0"/>
              <a:t>ワンルームマンションを購入するする必要はありません。</a:t>
            </a:r>
            <a:endParaRPr lang="en-US" altLang="ja-JP" dirty="0"/>
          </a:p>
          <a:p>
            <a:r>
              <a:rPr kumimoji="1" lang="ja-JP" altLang="en-US" dirty="0"/>
              <a:t>物件を紹介して貰って、自分でシュミュレーションして、自分に合った物件があるかどうか、調べてください。</a:t>
            </a:r>
            <a:endParaRPr kumimoji="1" lang="en-US" altLang="ja-JP" dirty="0"/>
          </a:p>
          <a:p>
            <a:endParaRPr lang="en-US" altLang="ja-JP" dirty="0"/>
          </a:p>
          <a:p>
            <a:r>
              <a:rPr kumimoji="1" lang="ja-JP" altLang="en-US" dirty="0"/>
              <a:t>私も登録して、興味があったので担当者に面談して、物件を紹介してもらいました。</a:t>
            </a:r>
            <a:endParaRPr kumimoji="1" lang="en-US" altLang="ja-JP" dirty="0"/>
          </a:p>
          <a:p>
            <a:r>
              <a:rPr lang="ja-JP" altLang="en-US" b="1" dirty="0"/>
              <a:t>でも購入するまで、２年かかりました。</a:t>
            </a:r>
            <a:endParaRPr kumimoji="1" lang="ja-JP" altLang="en-US" b="1" dirty="0"/>
          </a:p>
        </p:txBody>
      </p:sp>
      <p:pic>
        <p:nvPicPr>
          <p:cNvPr id="5" name="図 4">
            <a:hlinkClick r:id="rId2"/>
            <a:extLst>
              <a:ext uri="{FF2B5EF4-FFF2-40B4-BE49-F238E27FC236}">
                <a16:creationId xmlns:a16="http://schemas.microsoft.com/office/drawing/2014/main" id="{A64B3805-5ADF-4B86-A0CB-EF12A3E37C79}"/>
              </a:ext>
            </a:extLst>
          </p:cNvPr>
          <p:cNvPicPr>
            <a:picLocks noChangeAspect="1"/>
          </p:cNvPicPr>
          <p:nvPr/>
        </p:nvPicPr>
        <p:blipFill>
          <a:blip r:embed="rId3"/>
          <a:stretch>
            <a:fillRect/>
          </a:stretch>
        </p:blipFill>
        <p:spPr>
          <a:xfrm>
            <a:off x="701058" y="4106872"/>
            <a:ext cx="4137272" cy="2711101"/>
          </a:xfrm>
          <a:prstGeom prst="rect">
            <a:avLst/>
          </a:prstGeom>
        </p:spPr>
      </p:pic>
      <p:pic>
        <p:nvPicPr>
          <p:cNvPr id="3" name="図 2">
            <a:extLst>
              <a:ext uri="{FF2B5EF4-FFF2-40B4-BE49-F238E27FC236}">
                <a16:creationId xmlns:a16="http://schemas.microsoft.com/office/drawing/2014/main" id="{B559F80E-E075-40D7-8B98-118E5329F483}"/>
              </a:ext>
            </a:extLst>
          </p:cNvPr>
          <p:cNvPicPr>
            <a:picLocks noChangeAspect="1"/>
          </p:cNvPicPr>
          <p:nvPr/>
        </p:nvPicPr>
        <p:blipFill>
          <a:blip r:embed="rId4"/>
          <a:stretch>
            <a:fillRect/>
          </a:stretch>
        </p:blipFill>
        <p:spPr>
          <a:xfrm>
            <a:off x="6695675" y="4106872"/>
            <a:ext cx="4137272" cy="2214932"/>
          </a:xfrm>
          <a:prstGeom prst="rect">
            <a:avLst/>
          </a:prstGeom>
        </p:spPr>
      </p:pic>
    </p:spTree>
    <p:extLst>
      <p:ext uri="{BB962C8B-B14F-4D97-AF65-F5344CB8AC3E}">
        <p14:creationId xmlns:p14="http://schemas.microsoft.com/office/powerpoint/2010/main" val="3641846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5F5264-2A48-441F-BBEF-53B353594985}"/>
              </a:ext>
            </a:extLst>
          </p:cNvPr>
          <p:cNvSpPr>
            <a:spLocks noGrp="1"/>
          </p:cNvSpPr>
          <p:nvPr>
            <p:ph type="title"/>
          </p:nvPr>
        </p:nvSpPr>
        <p:spPr>
          <a:xfrm>
            <a:off x="838200" y="365125"/>
            <a:ext cx="10515600" cy="709073"/>
          </a:xfrm>
        </p:spPr>
        <p:txBody>
          <a:bodyPr/>
          <a:lstStyle/>
          <a:p>
            <a:r>
              <a:rPr kumimoji="1" lang="ja-JP" altLang="en-US" dirty="0"/>
              <a:t>ＲＥＮＯＳＹ　サイトの紹介</a:t>
            </a:r>
          </a:p>
        </p:txBody>
      </p:sp>
      <p:sp>
        <p:nvSpPr>
          <p:cNvPr id="4" name="テキスト ボックス 3">
            <a:extLst>
              <a:ext uri="{FF2B5EF4-FFF2-40B4-BE49-F238E27FC236}">
                <a16:creationId xmlns:a16="http://schemas.microsoft.com/office/drawing/2014/main" id="{CB078973-8FE3-4BCB-A686-97636DEA55B8}"/>
              </a:ext>
            </a:extLst>
          </p:cNvPr>
          <p:cNvSpPr txBox="1"/>
          <p:nvPr/>
        </p:nvSpPr>
        <p:spPr>
          <a:xfrm>
            <a:off x="461638" y="1074198"/>
            <a:ext cx="11310151" cy="1200329"/>
          </a:xfrm>
          <a:prstGeom prst="rect">
            <a:avLst/>
          </a:prstGeom>
          <a:noFill/>
        </p:spPr>
        <p:txBody>
          <a:bodyPr wrap="square" rtlCol="0">
            <a:spAutoFit/>
          </a:bodyPr>
          <a:lstStyle/>
          <a:p>
            <a:r>
              <a:rPr kumimoji="1" lang="ja-JP" altLang="en-US" dirty="0"/>
              <a:t>こちらのサイトに登録するには、住所、電話番号、メールアドレスの記載が必要です。</a:t>
            </a:r>
            <a:endParaRPr kumimoji="1" lang="en-US" altLang="ja-JP" dirty="0"/>
          </a:p>
          <a:p>
            <a:r>
              <a:rPr lang="ja-JP" altLang="en-US" dirty="0"/>
              <a:t>登録すると、資料が送付されてきます。</a:t>
            </a:r>
            <a:endParaRPr lang="en-US" altLang="ja-JP" dirty="0"/>
          </a:p>
          <a:p>
            <a:r>
              <a:rPr lang="ja-JP" altLang="en-US" dirty="0"/>
              <a:t>営業マンも丁寧で、しつこい電話勧誘など有りませんでした。</a:t>
            </a:r>
            <a:endParaRPr lang="en-US" altLang="ja-JP" dirty="0"/>
          </a:p>
          <a:p>
            <a:r>
              <a:rPr lang="ja-JP" altLang="en-US" dirty="0"/>
              <a:t>お客さんに良く説明してくれて、お互い納得して売買が行われています。</a:t>
            </a:r>
            <a:endParaRPr lang="en-US" altLang="ja-JP" dirty="0"/>
          </a:p>
        </p:txBody>
      </p:sp>
      <p:pic>
        <p:nvPicPr>
          <p:cNvPr id="5" name="図 4">
            <a:hlinkClick r:id="rId2"/>
            <a:extLst>
              <a:ext uri="{FF2B5EF4-FFF2-40B4-BE49-F238E27FC236}">
                <a16:creationId xmlns:a16="http://schemas.microsoft.com/office/drawing/2014/main" id="{7BD5B126-CC87-41BE-BAFF-FDD6AE9ECB8E}"/>
              </a:ext>
            </a:extLst>
          </p:cNvPr>
          <p:cNvPicPr>
            <a:picLocks noChangeAspect="1"/>
          </p:cNvPicPr>
          <p:nvPr/>
        </p:nvPicPr>
        <p:blipFill>
          <a:blip r:embed="rId3"/>
          <a:stretch>
            <a:fillRect/>
          </a:stretch>
        </p:blipFill>
        <p:spPr>
          <a:xfrm>
            <a:off x="334486" y="2828524"/>
            <a:ext cx="4137272" cy="2711101"/>
          </a:xfrm>
          <a:prstGeom prst="rect">
            <a:avLst/>
          </a:prstGeom>
        </p:spPr>
      </p:pic>
      <p:sp>
        <p:nvSpPr>
          <p:cNvPr id="3" name="テキスト ボックス 2">
            <a:extLst>
              <a:ext uri="{FF2B5EF4-FFF2-40B4-BE49-F238E27FC236}">
                <a16:creationId xmlns:a16="http://schemas.microsoft.com/office/drawing/2014/main" id="{00098098-719E-4148-8C47-651DEE6E6E48}"/>
              </a:ext>
            </a:extLst>
          </p:cNvPr>
          <p:cNvSpPr txBox="1"/>
          <p:nvPr/>
        </p:nvSpPr>
        <p:spPr>
          <a:xfrm>
            <a:off x="5175312" y="2464239"/>
            <a:ext cx="6400800" cy="4801314"/>
          </a:xfrm>
          <a:prstGeom prst="rect">
            <a:avLst/>
          </a:prstGeom>
          <a:noFill/>
        </p:spPr>
        <p:txBody>
          <a:bodyPr wrap="square" rtlCol="0">
            <a:spAutoFit/>
          </a:bodyPr>
          <a:lstStyle/>
          <a:p>
            <a:r>
              <a:rPr lang="ja-JP" altLang="en-US" dirty="0"/>
              <a:t>この会社は株式会社</a:t>
            </a:r>
            <a:r>
              <a:rPr lang="en-US" altLang="ja-JP" dirty="0"/>
              <a:t>GA technologies</a:t>
            </a:r>
            <a:r>
              <a:rPr lang="ja-JP" altLang="en-US" dirty="0"/>
              <a:t>（ジーエーテクノロジーズ）として、東京証券取引所マザーズに上場しています。</a:t>
            </a:r>
            <a:endParaRPr lang="en-US" altLang="ja-JP" dirty="0"/>
          </a:p>
          <a:p>
            <a:endParaRPr lang="en-US" altLang="ja-JP" dirty="0"/>
          </a:p>
          <a:p>
            <a:r>
              <a:rPr lang="ja-JP" altLang="en-US" dirty="0"/>
              <a:t>中古ワンルーム物件やリフォームなどを手掛けています。</a:t>
            </a:r>
            <a:endParaRPr lang="en-US" altLang="ja-JP" dirty="0"/>
          </a:p>
          <a:p>
            <a:endParaRPr lang="ja-JP" altLang="en-US" dirty="0"/>
          </a:p>
          <a:p>
            <a:r>
              <a:rPr lang="ja-JP" altLang="en-US" dirty="0"/>
              <a:t>物件も豊富です。</a:t>
            </a:r>
          </a:p>
          <a:p>
            <a:r>
              <a:rPr lang="ja-JP" altLang="en-US" dirty="0"/>
              <a:t>入居率も９９％を超えています。</a:t>
            </a:r>
          </a:p>
          <a:p>
            <a:r>
              <a:rPr lang="ja-JP" altLang="en-US" dirty="0"/>
              <a:t>マンションのリフォームを取り扱っています。</a:t>
            </a:r>
            <a:endParaRPr lang="en-US" altLang="ja-JP" dirty="0"/>
          </a:p>
          <a:p>
            <a:endParaRPr lang="en-US" altLang="ja-JP" dirty="0"/>
          </a:p>
          <a:p>
            <a:r>
              <a:rPr lang="ja-JP" altLang="en-US" dirty="0"/>
              <a:t>大阪、名古屋にも物件を豊富に持っていて、地区ごとに営業マンもいますので、詳細を聞く事も出来ます。</a:t>
            </a:r>
            <a:endParaRPr lang="en-US" altLang="ja-JP" dirty="0"/>
          </a:p>
          <a:p>
            <a:endParaRPr lang="en-US" altLang="ja-JP" dirty="0"/>
          </a:p>
          <a:p>
            <a:r>
              <a:rPr lang="ja-JP" altLang="en-US" dirty="0"/>
              <a:t>ＡＩなどを使って新しい物件の分析や紹介をしています。</a:t>
            </a:r>
            <a:endParaRPr lang="en-US" altLang="ja-JP" dirty="0"/>
          </a:p>
          <a:p>
            <a:endParaRPr lang="en-US" altLang="ja-JP" dirty="0"/>
          </a:p>
          <a:p>
            <a:r>
              <a:rPr lang="ja-JP" altLang="en-US" dirty="0"/>
              <a:t>物件も立地の良い所が多いので、最近人気が高い会社です。</a:t>
            </a:r>
            <a:endParaRPr lang="en-US" altLang="ja-JP" dirty="0"/>
          </a:p>
          <a:p>
            <a:endParaRPr lang="en-US" altLang="ja-JP" dirty="0"/>
          </a:p>
          <a:p>
            <a:endParaRPr lang="ja-JP" altLang="en-US" dirty="0"/>
          </a:p>
        </p:txBody>
      </p:sp>
      <p:sp>
        <p:nvSpPr>
          <p:cNvPr id="6" name="テキスト ボックス 5">
            <a:extLst>
              <a:ext uri="{FF2B5EF4-FFF2-40B4-BE49-F238E27FC236}">
                <a16:creationId xmlns:a16="http://schemas.microsoft.com/office/drawing/2014/main" id="{2900365F-6892-40CF-AFB3-6A212DC75FCE}"/>
              </a:ext>
            </a:extLst>
          </p:cNvPr>
          <p:cNvSpPr txBox="1"/>
          <p:nvPr/>
        </p:nvSpPr>
        <p:spPr>
          <a:xfrm>
            <a:off x="334486" y="5671751"/>
            <a:ext cx="4373438" cy="461665"/>
          </a:xfrm>
          <a:prstGeom prst="rect">
            <a:avLst/>
          </a:prstGeom>
          <a:noFill/>
        </p:spPr>
        <p:txBody>
          <a:bodyPr wrap="square" rtlCol="0">
            <a:spAutoFit/>
          </a:bodyPr>
          <a:lstStyle/>
          <a:p>
            <a:r>
              <a:rPr kumimoji="1" lang="ja-JP" altLang="en-US" dirty="0"/>
              <a:t>ＲＥＮＯＳＹのサイトは</a:t>
            </a:r>
            <a:r>
              <a:rPr kumimoji="1" lang="ja-JP" altLang="en-US" sz="2400" b="1" dirty="0">
                <a:hlinkClick r:id="rId4"/>
              </a:rPr>
              <a:t>こちら</a:t>
            </a:r>
            <a:endParaRPr kumimoji="1" lang="ja-JP" altLang="en-US" sz="2400" b="1" dirty="0"/>
          </a:p>
        </p:txBody>
      </p:sp>
    </p:spTree>
    <p:extLst>
      <p:ext uri="{BB962C8B-B14F-4D97-AF65-F5344CB8AC3E}">
        <p14:creationId xmlns:p14="http://schemas.microsoft.com/office/powerpoint/2010/main" val="503797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A8C8E3-F696-4F47-9092-ECA2A0EAE693}"/>
              </a:ext>
            </a:extLst>
          </p:cNvPr>
          <p:cNvSpPr>
            <a:spLocks noGrp="1"/>
          </p:cNvSpPr>
          <p:nvPr>
            <p:ph type="title"/>
          </p:nvPr>
        </p:nvSpPr>
        <p:spPr>
          <a:xfrm>
            <a:off x="838200" y="191339"/>
            <a:ext cx="10515600" cy="737811"/>
          </a:xfrm>
        </p:spPr>
        <p:txBody>
          <a:bodyPr/>
          <a:lstStyle/>
          <a:p>
            <a:r>
              <a:rPr kumimoji="1" lang="ja-JP" altLang="en-US" dirty="0"/>
              <a:t>お礼</a:t>
            </a:r>
          </a:p>
        </p:txBody>
      </p:sp>
      <p:sp>
        <p:nvSpPr>
          <p:cNvPr id="3" name="コンテンツ プレースホルダー 2">
            <a:extLst>
              <a:ext uri="{FF2B5EF4-FFF2-40B4-BE49-F238E27FC236}">
                <a16:creationId xmlns:a16="http://schemas.microsoft.com/office/drawing/2014/main" id="{4836B31B-427B-4445-A1D4-D419FEF9B5A8}"/>
              </a:ext>
            </a:extLst>
          </p:cNvPr>
          <p:cNvSpPr>
            <a:spLocks noGrp="1"/>
          </p:cNvSpPr>
          <p:nvPr>
            <p:ph idx="1"/>
          </p:nvPr>
        </p:nvSpPr>
        <p:spPr>
          <a:xfrm>
            <a:off x="739345" y="1102936"/>
            <a:ext cx="11036643" cy="5436973"/>
          </a:xfrm>
        </p:spPr>
        <p:txBody>
          <a:bodyPr>
            <a:normAutofit fontScale="92500" lnSpcReduction="20000"/>
          </a:bodyPr>
          <a:lstStyle/>
          <a:p>
            <a:pPr marL="0" indent="0">
              <a:buNone/>
            </a:pPr>
            <a:r>
              <a:rPr kumimoji="1" lang="ja-JP" altLang="en-US" dirty="0"/>
              <a:t>この度はメルマガに登録して頂き、ありがとうございます。</a:t>
            </a:r>
            <a:endParaRPr kumimoji="1" lang="en-US" altLang="ja-JP" dirty="0"/>
          </a:p>
          <a:p>
            <a:pPr marL="0" indent="0">
              <a:buNone/>
            </a:pPr>
            <a:endParaRPr kumimoji="1" lang="en-US" altLang="ja-JP" dirty="0"/>
          </a:p>
          <a:p>
            <a:pPr marL="0" indent="0">
              <a:buNone/>
            </a:pPr>
            <a:r>
              <a:rPr kumimoji="1" lang="ja-JP" altLang="en-US" dirty="0"/>
              <a:t>このシュミュレーションソフトは私が実際に使用している物です。</a:t>
            </a:r>
            <a:endParaRPr kumimoji="1" lang="en-US" altLang="ja-JP" dirty="0"/>
          </a:p>
          <a:p>
            <a:pPr marL="0" indent="0">
              <a:buNone/>
            </a:pPr>
            <a:r>
              <a:rPr lang="ja-JP" altLang="en-US" dirty="0"/>
              <a:t>投資用ワンルームマンションから上がる利益は、様々な考え方が有ります。</a:t>
            </a:r>
            <a:endParaRPr lang="en-US" altLang="ja-JP" dirty="0"/>
          </a:p>
          <a:p>
            <a:pPr marL="0" indent="0">
              <a:buNone/>
            </a:pPr>
            <a:endParaRPr lang="en-US" altLang="ja-JP" dirty="0"/>
          </a:p>
          <a:p>
            <a:pPr marL="0" indent="0">
              <a:buNone/>
            </a:pPr>
            <a:r>
              <a:rPr lang="ja-JP" altLang="en-US" dirty="0"/>
              <a:t>このワンルームマンションのシュミュレーションソフトは、私の基準で計算式や指数を決めていますので、皆様の考え方ややり方とは違うと思います。</a:t>
            </a:r>
            <a:endParaRPr lang="en-US" altLang="ja-JP" dirty="0"/>
          </a:p>
          <a:p>
            <a:pPr marL="0" indent="0">
              <a:buNone/>
            </a:pPr>
            <a:r>
              <a:rPr kumimoji="1" lang="ja-JP" altLang="en-US" dirty="0"/>
              <a:t>ですので、１つの考え方として見て頂ければと思います。</a:t>
            </a:r>
            <a:endParaRPr kumimoji="1" lang="en-US" altLang="ja-JP" dirty="0"/>
          </a:p>
          <a:p>
            <a:pPr marL="0" indent="0">
              <a:buNone/>
            </a:pPr>
            <a:endParaRPr kumimoji="1" lang="en-US" altLang="ja-JP" dirty="0"/>
          </a:p>
          <a:p>
            <a:pPr marL="0" indent="0">
              <a:buNone/>
            </a:pPr>
            <a:r>
              <a:rPr lang="ja-JP" altLang="en-US" dirty="0"/>
              <a:t>尚このシュミュレーションソフトは利益を保証するものではありません。</a:t>
            </a:r>
            <a:endParaRPr lang="en-US" altLang="ja-JP" dirty="0"/>
          </a:p>
          <a:p>
            <a:pPr marL="0" indent="0">
              <a:buNone/>
            </a:pPr>
            <a:r>
              <a:rPr kumimoji="1" lang="ja-JP" altLang="en-US" dirty="0"/>
              <a:t>あくまで、ワンルームマンションを選ぶ際のシュミュレーションとして</a:t>
            </a:r>
            <a:r>
              <a:rPr lang="ja-JP" altLang="en-US" dirty="0"/>
              <a:t>お考え</a:t>
            </a:r>
            <a:r>
              <a:rPr kumimoji="1" lang="ja-JP" altLang="en-US" dirty="0"/>
              <a:t>下さい。</a:t>
            </a:r>
          </a:p>
        </p:txBody>
      </p:sp>
    </p:spTree>
    <p:extLst>
      <p:ext uri="{BB962C8B-B14F-4D97-AF65-F5344CB8AC3E}">
        <p14:creationId xmlns:p14="http://schemas.microsoft.com/office/powerpoint/2010/main" val="2309701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C2D680-887C-4DE3-B5F9-FB58E7FEB15A}"/>
              </a:ext>
            </a:extLst>
          </p:cNvPr>
          <p:cNvSpPr>
            <a:spLocks noGrp="1"/>
          </p:cNvSpPr>
          <p:nvPr>
            <p:ph type="title"/>
          </p:nvPr>
        </p:nvSpPr>
        <p:spPr>
          <a:xfrm>
            <a:off x="838200" y="365126"/>
            <a:ext cx="10515600" cy="730250"/>
          </a:xfrm>
        </p:spPr>
        <p:txBody>
          <a:bodyPr/>
          <a:lstStyle/>
          <a:p>
            <a:r>
              <a:rPr lang="ja-JP" altLang="en-US" dirty="0"/>
              <a:t>株式会社クレアスライフ</a:t>
            </a:r>
            <a:r>
              <a:rPr kumimoji="1" lang="ja-JP" altLang="en-US" dirty="0"/>
              <a:t>　サイトの紹介</a:t>
            </a:r>
          </a:p>
        </p:txBody>
      </p:sp>
      <p:sp>
        <p:nvSpPr>
          <p:cNvPr id="5" name="テキスト ボックス 4">
            <a:extLst>
              <a:ext uri="{FF2B5EF4-FFF2-40B4-BE49-F238E27FC236}">
                <a16:creationId xmlns:a16="http://schemas.microsoft.com/office/drawing/2014/main" id="{4ABDD4A9-D954-45E1-945A-1B942A3F5827}"/>
              </a:ext>
            </a:extLst>
          </p:cNvPr>
          <p:cNvSpPr txBox="1"/>
          <p:nvPr/>
        </p:nvSpPr>
        <p:spPr>
          <a:xfrm>
            <a:off x="466332" y="1095376"/>
            <a:ext cx="11124089" cy="923330"/>
          </a:xfrm>
          <a:prstGeom prst="rect">
            <a:avLst/>
          </a:prstGeom>
          <a:noFill/>
        </p:spPr>
        <p:txBody>
          <a:bodyPr wrap="square" rtlCol="0">
            <a:spAutoFit/>
          </a:bodyPr>
          <a:lstStyle/>
          <a:p>
            <a:r>
              <a:rPr kumimoji="1" lang="ja-JP" altLang="en-US" dirty="0"/>
              <a:t>こちらのサイトに登録するには、住所、電話番号、メールアドレスの記載が必要です。</a:t>
            </a:r>
            <a:endParaRPr kumimoji="1" lang="en-US" altLang="ja-JP" dirty="0"/>
          </a:p>
          <a:p>
            <a:r>
              <a:rPr lang="ja-JP" altLang="en-US" dirty="0"/>
              <a:t>登録すると、資料が送付されてきます。</a:t>
            </a:r>
            <a:endParaRPr lang="en-US" altLang="ja-JP" dirty="0"/>
          </a:p>
          <a:p>
            <a:r>
              <a:rPr lang="ja-JP" altLang="en-US" dirty="0"/>
              <a:t>営業マンから電話が有りますが、しつこさは有りません。</a:t>
            </a:r>
            <a:endParaRPr lang="en-US" altLang="ja-JP" dirty="0"/>
          </a:p>
        </p:txBody>
      </p:sp>
      <p:pic>
        <p:nvPicPr>
          <p:cNvPr id="3" name="図 2">
            <a:hlinkClick r:id="rId2"/>
            <a:extLst>
              <a:ext uri="{FF2B5EF4-FFF2-40B4-BE49-F238E27FC236}">
                <a16:creationId xmlns:a16="http://schemas.microsoft.com/office/drawing/2014/main" id="{5945F94E-1A9B-4707-BDA4-92592B9791C0}"/>
              </a:ext>
            </a:extLst>
          </p:cNvPr>
          <p:cNvPicPr>
            <a:picLocks noChangeAspect="1"/>
          </p:cNvPicPr>
          <p:nvPr/>
        </p:nvPicPr>
        <p:blipFill>
          <a:blip r:embed="rId3"/>
          <a:stretch>
            <a:fillRect/>
          </a:stretch>
        </p:blipFill>
        <p:spPr>
          <a:xfrm>
            <a:off x="628135" y="2903254"/>
            <a:ext cx="4139543" cy="2213040"/>
          </a:xfrm>
          <a:prstGeom prst="rect">
            <a:avLst/>
          </a:prstGeom>
        </p:spPr>
      </p:pic>
      <p:sp>
        <p:nvSpPr>
          <p:cNvPr id="10" name="テキスト ボックス 9">
            <a:extLst>
              <a:ext uri="{FF2B5EF4-FFF2-40B4-BE49-F238E27FC236}">
                <a16:creationId xmlns:a16="http://schemas.microsoft.com/office/drawing/2014/main" id="{876251FF-0C43-4D8A-9BDA-3D95A37CD00D}"/>
              </a:ext>
            </a:extLst>
          </p:cNvPr>
          <p:cNvSpPr txBox="1"/>
          <p:nvPr/>
        </p:nvSpPr>
        <p:spPr>
          <a:xfrm>
            <a:off x="5103341" y="2273643"/>
            <a:ext cx="6734432" cy="4247317"/>
          </a:xfrm>
          <a:prstGeom prst="rect">
            <a:avLst/>
          </a:prstGeom>
          <a:noFill/>
        </p:spPr>
        <p:txBody>
          <a:bodyPr wrap="square" rtlCol="0">
            <a:spAutoFit/>
          </a:bodyPr>
          <a:lstStyle/>
          <a:p>
            <a:r>
              <a:rPr kumimoji="1" lang="ja-JP" altLang="en-US" dirty="0"/>
              <a:t>ここは新築ワンルームマンションも、中古ワンルームマンションも販売しています。</a:t>
            </a:r>
            <a:endParaRPr kumimoji="1" lang="en-US" altLang="ja-JP" dirty="0"/>
          </a:p>
          <a:p>
            <a:r>
              <a:rPr lang="ja-JP" altLang="en-US" dirty="0"/>
              <a:t>新築ワンルームマンションが何等かの理由で売却された自社物件を、中古物件として販売しています。</a:t>
            </a:r>
            <a:endParaRPr lang="en-US" altLang="ja-JP" dirty="0"/>
          </a:p>
          <a:p>
            <a:r>
              <a:rPr kumimoji="1" lang="ja-JP" altLang="en-US" dirty="0"/>
              <a:t>物件は自社のワンルームマンションで、高級なマンションが特徴で、しっかりした造りのマンションと言う感じです。</a:t>
            </a:r>
            <a:endParaRPr kumimoji="1" lang="en-US" altLang="ja-JP" dirty="0"/>
          </a:p>
          <a:p>
            <a:endParaRPr kumimoji="1" lang="en-US" altLang="ja-JP" dirty="0"/>
          </a:p>
          <a:p>
            <a:r>
              <a:rPr kumimoji="1" lang="ja-JP" altLang="en-US" dirty="0"/>
              <a:t>保有している物件の立地が良いので、資産として持つには良いと思われます。</a:t>
            </a:r>
            <a:endParaRPr kumimoji="1" lang="en-US" altLang="ja-JP" dirty="0"/>
          </a:p>
          <a:p>
            <a:endParaRPr lang="en-US" altLang="ja-JP" dirty="0"/>
          </a:p>
          <a:p>
            <a:r>
              <a:rPr kumimoji="1" lang="ja-JP" altLang="en-US" dirty="0"/>
              <a:t>マンションの賃貸管理部門が有り、自社で管理していますので、入居退去の管理や空室対策なども対応してくれます。</a:t>
            </a:r>
            <a:endParaRPr kumimoji="1" lang="en-US" altLang="ja-JP" dirty="0"/>
          </a:p>
          <a:p>
            <a:endParaRPr lang="en-US" altLang="ja-JP" dirty="0"/>
          </a:p>
          <a:p>
            <a:r>
              <a:rPr kumimoji="1" lang="ja-JP" altLang="en-US" dirty="0"/>
              <a:t>私も会員に成っていますが、いろいろ物件を紹介して貰っており、便利ですよ。</a:t>
            </a:r>
            <a:endParaRPr kumimoji="1" lang="en-US" altLang="ja-JP" dirty="0"/>
          </a:p>
        </p:txBody>
      </p:sp>
      <p:sp>
        <p:nvSpPr>
          <p:cNvPr id="12" name="テキスト ボックス 11">
            <a:extLst>
              <a:ext uri="{FF2B5EF4-FFF2-40B4-BE49-F238E27FC236}">
                <a16:creationId xmlns:a16="http://schemas.microsoft.com/office/drawing/2014/main" id="{9424E907-93F1-4689-843E-C621F8F3556E}"/>
              </a:ext>
            </a:extLst>
          </p:cNvPr>
          <p:cNvSpPr txBox="1"/>
          <p:nvPr/>
        </p:nvSpPr>
        <p:spPr>
          <a:xfrm>
            <a:off x="628135" y="5597611"/>
            <a:ext cx="4005649" cy="461665"/>
          </a:xfrm>
          <a:prstGeom prst="rect">
            <a:avLst/>
          </a:prstGeom>
          <a:noFill/>
        </p:spPr>
        <p:txBody>
          <a:bodyPr wrap="square" rtlCol="0">
            <a:spAutoFit/>
          </a:bodyPr>
          <a:lstStyle/>
          <a:p>
            <a:r>
              <a:rPr kumimoji="1" lang="ja-JP" altLang="en-US" dirty="0"/>
              <a:t>クレアスライフのサイトは</a:t>
            </a:r>
            <a:r>
              <a:rPr kumimoji="1" lang="ja-JP" altLang="en-US" sz="2400" b="1" dirty="0">
                <a:hlinkClick r:id="rId2"/>
              </a:rPr>
              <a:t>こちら</a:t>
            </a:r>
            <a:endParaRPr kumimoji="1" lang="ja-JP" altLang="en-US" sz="2400" b="1" dirty="0"/>
          </a:p>
        </p:txBody>
      </p:sp>
    </p:spTree>
    <p:extLst>
      <p:ext uri="{BB962C8B-B14F-4D97-AF65-F5344CB8AC3E}">
        <p14:creationId xmlns:p14="http://schemas.microsoft.com/office/powerpoint/2010/main" val="2367594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BFC08D-499A-43A8-B92E-768726D3EC8A}"/>
              </a:ext>
            </a:extLst>
          </p:cNvPr>
          <p:cNvSpPr>
            <a:spLocks noGrp="1"/>
          </p:cNvSpPr>
          <p:nvPr>
            <p:ph type="title"/>
          </p:nvPr>
        </p:nvSpPr>
        <p:spPr>
          <a:xfrm>
            <a:off x="838200" y="365126"/>
            <a:ext cx="10515600" cy="749300"/>
          </a:xfrm>
        </p:spPr>
        <p:txBody>
          <a:bodyPr/>
          <a:lstStyle/>
          <a:p>
            <a:r>
              <a:rPr kumimoji="1" lang="ja-JP" altLang="en-US" dirty="0"/>
              <a:t>ご使用方法</a:t>
            </a:r>
          </a:p>
        </p:txBody>
      </p:sp>
      <p:sp>
        <p:nvSpPr>
          <p:cNvPr id="3" name="コンテンツ プレースホルダー 2">
            <a:extLst>
              <a:ext uri="{FF2B5EF4-FFF2-40B4-BE49-F238E27FC236}">
                <a16:creationId xmlns:a16="http://schemas.microsoft.com/office/drawing/2014/main" id="{B4BD7F2D-81C1-43E8-BEDA-89C667153817}"/>
              </a:ext>
            </a:extLst>
          </p:cNvPr>
          <p:cNvSpPr>
            <a:spLocks noGrp="1"/>
          </p:cNvSpPr>
          <p:nvPr>
            <p:ph idx="1"/>
          </p:nvPr>
        </p:nvSpPr>
        <p:spPr>
          <a:xfrm>
            <a:off x="838200" y="1349374"/>
            <a:ext cx="10515600" cy="5413376"/>
          </a:xfrm>
        </p:spPr>
        <p:txBody>
          <a:bodyPr>
            <a:normAutofit/>
          </a:bodyPr>
          <a:lstStyle/>
          <a:p>
            <a:r>
              <a:rPr kumimoji="1" lang="ja-JP" altLang="en-US" dirty="0"/>
              <a:t>このシュミュレーションソフトは、所定の欄に数字を入れる事で、購入したいと思う物件の収益率を計算します。</a:t>
            </a:r>
            <a:endParaRPr kumimoji="1" lang="en-US" altLang="ja-JP" dirty="0"/>
          </a:p>
          <a:p>
            <a:r>
              <a:rPr lang="ja-JP" altLang="en-US" dirty="0"/>
              <a:t>このソフトを作成するにあたり、ＵＦＪ不動産販売の物件を参考に開発した事も有りますので、使い方につきましては、ＵＦＪ不動産販売の物件を基に説明させて頂きます。</a:t>
            </a:r>
            <a:endParaRPr lang="en-US" altLang="ja-JP" dirty="0"/>
          </a:p>
          <a:p>
            <a:pPr marL="0" indent="0">
              <a:buNone/>
            </a:pPr>
            <a:endParaRPr lang="en-US" altLang="ja-JP" dirty="0"/>
          </a:p>
          <a:p>
            <a:r>
              <a:rPr lang="ja-JP" altLang="en-US" dirty="0"/>
              <a:t>それでは物件の説明をさせていただきます。</a:t>
            </a:r>
            <a:endParaRPr lang="en-US" altLang="ja-JP" dirty="0"/>
          </a:p>
          <a:p>
            <a:r>
              <a:rPr lang="ja-JP" altLang="en-US" dirty="0"/>
              <a:t>以下のサイトをクリックして頂き、ワンルームマンションの物件を見ながら、ソフトの使い方を説明して行きます。</a:t>
            </a:r>
            <a:endParaRPr lang="en-US" altLang="ja-JP" dirty="0"/>
          </a:p>
          <a:p>
            <a:endParaRPr lang="en-US" altLang="ja-JP" dirty="0"/>
          </a:p>
          <a:p>
            <a:pPr marL="0" indent="0">
              <a:buNone/>
            </a:pPr>
            <a:r>
              <a:rPr lang="ja-JP" altLang="en-US" dirty="0">
                <a:effectLst/>
              </a:rPr>
              <a:t>　　　　　　</a:t>
            </a:r>
            <a:r>
              <a:rPr lang="zh-TW" altLang="en-US" b="1" dirty="0">
                <a:effectLst/>
                <a:hlinkClick r:id="rId2"/>
              </a:rPr>
              <a:t>三菱</a:t>
            </a:r>
            <a:r>
              <a:rPr lang="en-US" altLang="zh-TW" b="1" dirty="0">
                <a:effectLst/>
                <a:hlinkClick r:id="rId2"/>
              </a:rPr>
              <a:t>UFJ</a:t>
            </a:r>
            <a:r>
              <a:rPr lang="zh-TW" altLang="en-US" b="1" dirty="0">
                <a:effectLst/>
                <a:hlinkClick r:id="rId2"/>
              </a:rPr>
              <a:t>不動産販売株式会社</a:t>
            </a:r>
            <a:endParaRPr lang="en-US" altLang="ja-JP" b="1" dirty="0"/>
          </a:p>
        </p:txBody>
      </p:sp>
    </p:spTree>
    <p:extLst>
      <p:ext uri="{BB962C8B-B14F-4D97-AF65-F5344CB8AC3E}">
        <p14:creationId xmlns:p14="http://schemas.microsoft.com/office/powerpoint/2010/main" val="1692013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8F4275-405B-4656-885A-60EEFE9D571C}"/>
              </a:ext>
            </a:extLst>
          </p:cNvPr>
          <p:cNvSpPr>
            <a:spLocks noGrp="1"/>
          </p:cNvSpPr>
          <p:nvPr>
            <p:ph type="title"/>
          </p:nvPr>
        </p:nvSpPr>
        <p:spPr>
          <a:xfrm>
            <a:off x="838200" y="365125"/>
            <a:ext cx="10515600" cy="690677"/>
          </a:xfrm>
        </p:spPr>
        <p:txBody>
          <a:bodyPr>
            <a:normAutofit fontScale="90000"/>
          </a:bodyPr>
          <a:lstStyle/>
          <a:p>
            <a:r>
              <a:rPr lang="ja-JP" altLang="en-US" dirty="0"/>
              <a:t>物件を探す</a:t>
            </a:r>
            <a:endParaRPr kumimoji="1" lang="ja-JP" altLang="en-US" dirty="0"/>
          </a:p>
        </p:txBody>
      </p:sp>
      <p:sp>
        <p:nvSpPr>
          <p:cNvPr id="3" name="コンテンツ プレースホルダー 2">
            <a:extLst>
              <a:ext uri="{FF2B5EF4-FFF2-40B4-BE49-F238E27FC236}">
                <a16:creationId xmlns:a16="http://schemas.microsoft.com/office/drawing/2014/main" id="{352429D4-1260-491F-A670-824129DF6E0C}"/>
              </a:ext>
            </a:extLst>
          </p:cNvPr>
          <p:cNvSpPr>
            <a:spLocks noGrp="1"/>
          </p:cNvSpPr>
          <p:nvPr>
            <p:ph idx="1"/>
          </p:nvPr>
        </p:nvSpPr>
        <p:spPr>
          <a:xfrm>
            <a:off x="838200" y="1253331"/>
            <a:ext cx="10515600" cy="4351338"/>
          </a:xfrm>
        </p:spPr>
        <p:txBody>
          <a:bodyPr/>
          <a:lstStyle/>
          <a:p>
            <a:pPr marL="0" indent="0">
              <a:buNone/>
            </a:pPr>
            <a:r>
              <a:rPr kumimoji="1" lang="ja-JP" altLang="en-US" dirty="0"/>
              <a:t>クリック</a:t>
            </a:r>
            <a:r>
              <a:rPr kumimoji="1" lang="ja-JP" altLang="en-US" dirty="0" err="1"/>
              <a:t>した頂くと</a:t>
            </a:r>
            <a:r>
              <a:rPr kumimoji="1" lang="ja-JP" altLang="en-US" dirty="0"/>
              <a:t>、以下の画面が出て来ますので、一番下までスクロールして頂き、マンションを</a:t>
            </a:r>
            <a:r>
              <a:rPr kumimoji="1" lang="ja-JP" altLang="en-US" dirty="0" err="1"/>
              <a:t>探すを</a:t>
            </a:r>
            <a:r>
              <a:rPr kumimoji="1" lang="ja-JP" altLang="en-US" dirty="0"/>
              <a:t>クリックします。</a:t>
            </a:r>
          </a:p>
        </p:txBody>
      </p:sp>
      <p:pic>
        <p:nvPicPr>
          <p:cNvPr id="4" name="図 3">
            <a:extLst>
              <a:ext uri="{FF2B5EF4-FFF2-40B4-BE49-F238E27FC236}">
                <a16:creationId xmlns:a16="http://schemas.microsoft.com/office/drawing/2014/main" id="{F0E7E5C4-C93C-412F-BFF1-92E81BB2F90F}"/>
              </a:ext>
            </a:extLst>
          </p:cNvPr>
          <p:cNvPicPr>
            <a:picLocks noChangeAspect="1"/>
          </p:cNvPicPr>
          <p:nvPr/>
        </p:nvPicPr>
        <p:blipFill>
          <a:blip r:embed="rId2"/>
          <a:stretch>
            <a:fillRect/>
          </a:stretch>
        </p:blipFill>
        <p:spPr>
          <a:xfrm>
            <a:off x="5980670" y="2234137"/>
            <a:ext cx="5820034" cy="3122206"/>
          </a:xfrm>
          <a:prstGeom prst="rect">
            <a:avLst/>
          </a:prstGeom>
        </p:spPr>
      </p:pic>
      <p:pic>
        <p:nvPicPr>
          <p:cNvPr id="5" name="図 4">
            <a:extLst>
              <a:ext uri="{FF2B5EF4-FFF2-40B4-BE49-F238E27FC236}">
                <a16:creationId xmlns:a16="http://schemas.microsoft.com/office/drawing/2014/main" id="{E42415E2-DDF9-4565-8C02-0BFC26EF253E}"/>
              </a:ext>
            </a:extLst>
          </p:cNvPr>
          <p:cNvPicPr>
            <a:picLocks noChangeAspect="1"/>
          </p:cNvPicPr>
          <p:nvPr/>
        </p:nvPicPr>
        <p:blipFill>
          <a:blip r:embed="rId3"/>
          <a:stretch>
            <a:fillRect/>
          </a:stretch>
        </p:blipFill>
        <p:spPr>
          <a:xfrm>
            <a:off x="183664" y="2349463"/>
            <a:ext cx="5605058" cy="3006880"/>
          </a:xfrm>
          <a:prstGeom prst="rect">
            <a:avLst/>
          </a:prstGeom>
        </p:spPr>
      </p:pic>
      <p:sp>
        <p:nvSpPr>
          <p:cNvPr id="6" name="楕円 5">
            <a:extLst>
              <a:ext uri="{FF2B5EF4-FFF2-40B4-BE49-F238E27FC236}">
                <a16:creationId xmlns:a16="http://schemas.microsoft.com/office/drawing/2014/main" id="{4F6E65D0-9168-428A-B348-94EEEE29EF8A}"/>
              </a:ext>
            </a:extLst>
          </p:cNvPr>
          <p:cNvSpPr/>
          <p:nvPr/>
        </p:nvSpPr>
        <p:spPr>
          <a:xfrm>
            <a:off x="7561699" y="3112182"/>
            <a:ext cx="809304" cy="24376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69018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A77F8E-D303-4164-9CCB-82BB37EA4DF4}"/>
              </a:ext>
            </a:extLst>
          </p:cNvPr>
          <p:cNvSpPr>
            <a:spLocks noGrp="1"/>
          </p:cNvSpPr>
          <p:nvPr>
            <p:ph type="title"/>
          </p:nvPr>
        </p:nvSpPr>
        <p:spPr>
          <a:xfrm>
            <a:off x="838200" y="365125"/>
            <a:ext cx="10515600" cy="766091"/>
          </a:xfrm>
        </p:spPr>
        <p:txBody>
          <a:bodyPr/>
          <a:lstStyle/>
          <a:p>
            <a:r>
              <a:rPr kumimoji="1" lang="ja-JP" altLang="en-US" dirty="0"/>
              <a:t>マンションを探す２</a:t>
            </a:r>
          </a:p>
        </p:txBody>
      </p:sp>
      <p:sp>
        <p:nvSpPr>
          <p:cNvPr id="3" name="コンテンツ プレースホルダー 2">
            <a:extLst>
              <a:ext uri="{FF2B5EF4-FFF2-40B4-BE49-F238E27FC236}">
                <a16:creationId xmlns:a16="http://schemas.microsoft.com/office/drawing/2014/main" id="{09EDD71C-2820-422A-8741-CE922C32867D}"/>
              </a:ext>
            </a:extLst>
          </p:cNvPr>
          <p:cNvSpPr>
            <a:spLocks noGrp="1"/>
          </p:cNvSpPr>
          <p:nvPr>
            <p:ph idx="1"/>
          </p:nvPr>
        </p:nvSpPr>
        <p:spPr>
          <a:xfrm>
            <a:off x="714632" y="1131216"/>
            <a:ext cx="10515600" cy="4351338"/>
          </a:xfrm>
        </p:spPr>
        <p:txBody>
          <a:bodyPr/>
          <a:lstStyle/>
          <a:p>
            <a:pPr marL="0" indent="0">
              <a:buNone/>
            </a:pPr>
            <a:r>
              <a:rPr kumimoji="1" lang="ja-JP" altLang="en-US" dirty="0"/>
              <a:t>するとこの画面が出て来ますので、下にスクロールして</a:t>
            </a:r>
            <a:r>
              <a:rPr lang="ja-JP" altLang="en-US" dirty="0"/>
              <a:t>ワンルームのマンション特集をクリックする。</a:t>
            </a:r>
            <a:endParaRPr kumimoji="1" lang="ja-JP" altLang="en-US" dirty="0"/>
          </a:p>
        </p:txBody>
      </p:sp>
      <p:pic>
        <p:nvPicPr>
          <p:cNvPr id="6" name="図 5">
            <a:extLst>
              <a:ext uri="{FF2B5EF4-FFF2-40B4-BE49-F238E27FC236}">
                <a16:creationId xmlns:a16="http://schemas.microsoft.com/office/drawing/2014/main" id="{219CD8B4-F45A-4072-B524-79458C8A4065}"/>
              </a:ext>
            </a:extLst>
          </p:cNvPr>
          <p:cNvPicPr>
            <a:picLocks noChangeAspect="1"/>
          </p:cNvPicPr>
          <p:nvPr/>
        </p:nvPicPr>
        <p:blipFill>
          <a:blip r:embed="rId2"/>
          <a:stretch>
            <a:fillRect/>
          </a:stretch>
        </p:blipFill>
        <p:spPr>
          <a:xfrm>
            <a:off x="255470" y="1949431"/>
            <a:ext cx="4144173" cy="2223176"/>
          </a:xfrm>
          <a:prstGeom prst="rect">
            <a:avLst/>
          </a:prstGeom>
        </p:spPr>
      </p:pic>
      <p:pic>
        <p:nvPicPr>
          <p:cNvPr id="7" name="図 6">
            <a:extLst>
              <a:ext uri="{FF2B5EF4-FFF2-40B4-BE49-F238E27FC236}">
                <a16:creationId xmlns:a16="http://schemas.microsoft.com/office/drawing/2014/main" id="{072180FE-5DC8-4655-90C1-DBC2CBDD3990}"/>
              </a:ext>
            </a:extLst>
          </p:cNvPr>
          <p:cNvPicPr>
            <a:picLocks noChangeAspect="1"/>
          </p:cNvPicPr>
          <p:nvPr/>
        </p:nvPicPr>
        <p:blipFill>
          <a:blip r:embed="rId3"/>
          <a:stretch>
            <a:fillRect/>
          </a:stretch>
        </p:blipFill>
        <p:spPr>
          <a:xfrm>
            <a:off x="0" y="4230516"/>
            <a:ext cx="12192000" cy="2504076"/>
          </a:xfrm>
          <a:prstGeom prst="rect">
            <a:avLst/>
          </a:prstGeom>
        </p:spPr>
      </p:pic>
      <p:sp>
        <p:nvSpPr>
          <p:cNvPr id="8" name="楕円 7">
            <a:extLst>
              <a:ext uri="{FF2B5EF4-FFF2-40B4-BE49-F238E27FC236}">
                <a16:creationId xmlns:a16="http://schemas.microsoft.com/office/drawing/2014/main" id="{BA9D4CBA-6348-46DD-B3C8-3451C7986C0D}"/>
              </a:ext>
            </a:extLst>
          </p:cNvPr>
          <p:cNvSpPr/>
          <p:nvPr/>
        </p:nvSpPr>
        <p:spPr>
          <a:xfrm>
            <a:off x="8580863" y="5085708"/>
            <a:ext cx="2187146" cy="27184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a:extLst>
              <a:ext uri="{FF2B5EF4-FFF2-40B4-BE49-F238E27FC236}">
                <a16:creationId xmlns:a16="http://schemas.microsoft.com/office/drawing/2014/main" id="{91BB5184-3824-4212-A298-E15463410823}"/>
              </a:ext>
            </a:extLst>
          </p:cNvPr>
          <p:cNvCxnSpPr>
            <a:cxnSpLocks/>
          </p:cNvCxnSpPr>
          <p:nvPr/>
        </p:nvCxnSpPr>
        <p:spPr>
          <a:xfrm>
            <a:off x="5231876" y="2366128"/>
            <a:ext cx="0" cy="18064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8A026316-92D5-488D-8B01-B9C0D3E38D71}"/>
              </a:ext>
            </a:extLst>
          </p:cNvPr>
          <p:cNvSpPr txBox="1"/>
          <p:nvPr/>
        </p:nvSpPr>
        <p:spPr>
          <a:xfrm>
            <a:off x="5684363" y="2724346"/>
            <a:ext cx="5793000" cy="369332"/>
          </a:xfrm>
          <a:prstGeom prst="rect">
            <a:avLst/>
          </a:prstGeom>
          <a:noFill/>
        </p:spPr>
        <p:txBody>
          <a:bodyPr wrap="square" rtlCol="0">
            <a:spAutoFit/>
          </a:bodyPr>
          <a:lstStyle/>
          <a:p>
            <a:r>
              <a:rPr kumimoji="1" lang="ja-JP" altLang="en-US" dirty="0"/>
              <a:t>下にスクロールして行くと、以下の画面が出て来ます。</a:t>
            </a:r>
          </a:p>
        </p:txBody>
      </p:sp>
    </p:spTree>
    <p:extLst>
      <p:ext uri="{BB962C8B-B14F-4D97-AF65-F5344CB8AC3E}">
        <p14:creationId xmlns:p14="http://schemas.microsoft.com/office/powerpoint/2010/main" val="235253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666EAC-E881-4AFF-8202-FF69F3E37116}"/>
              </a:ext>
            </a:extLst>
          </p:cNvPr>
          <p:cNvSpPr>
            <a:spLocks noGrp="1"/>
          </p:cNvSpPr>
          <p:nvPr>
            <p:ph type="title"/>
          </p:nvPr>
        </p:nvSpPr>
        <p:spPr>
          <a:xfrm>
            <a:off x="408373" y="165461"/>
            <a:ext cx="10515600" cy="692150"/>
          </a:xfrm>
        </p:spPr>
        <p:txBody>
          <a:bodyPr>
            <a:normAutofit fontScale="90000"/>
          </a:bodyPr>
          <a:lstStyle/>
          <a:p>
            <a:r>
              <a:rPr kumimoji="1" lang="ja-JP" altLang="en-US" dirty="0"/>
              <a:t>物件を出す。</a:t>
            </a:r>
          </a:p>
        </p:txBody>
      </p:sp>
      <p:pic>
        <p:nvPicPr>
          <p:cNvPr id="5" name="図 4">
            <a:extLst>
              <a:ext uri="{FF2B5EF4-FFF2-40B4-BE49-F238E27FC236}">
                <a16:creationId xmlns:a16="http://schemas.microsoft.com/office/drawing/2014/main" id="{36AD173E-A54A-46F5-AFA2-DE872BF608BB}"/>
              </a:ext>
            </a:extLst>
          </p:cNvPr>
          <p:cNvPicPr>
            <a:picLocks noChangeAspect="1"/>
          </p:cNvPicPr>
          <p:nvPr/>
        </p:nvPicPr>
        <p:blipFill>
          <a:blip r:embed="rId2"/>
          <a:stretch>
            <a:fillRect/>
          </a:stretch>
        </p:blipFill>
        <p:spPr>
          <a:xfrm>
            <a:off x="149636" y="3183225"/>
            <a:ext cx="2884767" cy="1121214"/>
          </a:xfrm>
          <a:prstGeom prst="rect">
            <a:avLst/>
          </a:prstGeom>
        </p:spPr>
      </p:pic>
      <p:sp>
        <p:nvSpPr>
          <p:cNvPr id="8" name="テキスト ボックス 7">
            <a:extLst>
              <a:ext uri="{FF2B5EF4-FFF2-40B4-BE49-F238E27FC236}">
                <a16:creationId xmlns:a16="http://schemas.microsoft.com/office/drawing/2014/main" id="{C51A3D28-4242-40A3-AFC7-079AB715B39B}"/>
              </a:ext>
            </a:extLst>
          </p:cNvPr>
          <p:cNvSpPr txBox="1"/>
          <p:nvPr/>
        </p:nvSpPr>
        <p:spPr>
          <a:xfrm>
            <a:off x="67319" y="2707638"/>
            <a:ext cx="5299969" cy="369332"/>
          </a:xfrm>
          <a:prstGeom prst="rect">
            <a:avLst/>
          </a:prstGeom>
          <a:noFill/>
        </p:spPr>
        <p:txBody>
          <a:bodyPr wrap="square" rtlCol="0">
            <a:spAutoFit/>
          </a:bodyPr>
          <a:lstStyle/>
          <a:p>
            <a:r>
              <a:rPr kumimoji="1" lang="ja-JP" altLang="en-US" dirty="0"/>
              <a:t>クリックすると、以下の画面が出ます。</a:t>
            </a:r>
          </a:p>
        </p:txBody>
      </p:sp>
      <p:sp>
        <p:nvSpPr>
          <p:cNvPr id="13" name="テキスト ボックス 12">
            <a:extLst>
              <a:ext uri="{FF2B5EF4-FFF2-40B4-BE49-F238E27FC236}">
                <a16:creationId xmlns:a16="http://schemas.microsoft.com/office/drawing/2014/main" id="{97AD17B7-1E92-4D8D-A491-973597E33425}"/>
              </a:ext>
            </a:extLst>
          </p:cNvPr>
          <p:cNvSpPr txBox="1"/>
          <p:nvPr/>
        </p:nvSpPr>
        <p:spPr>
          <a:xfrm>
            <a:off x="67318" y="4461112"/>
            <a:ext cx="6990429" cy="646331"/>
          </a:xfrm>
          <a:prstGeom prst="rect">
            <a:avLst/>
          </a:prstGeom>
          <a:noFill/>
        </p:spPr>
        <p:txBody>
          <a:bodyPr wrap="square" rtlCol="0">
            <a:spAutoFit/>
          </a:bodyPr>
          <a:lstStyle/>
          <a:p>
            <a:r>
              <a:rPr kumimoji="1" lang="ja-JP" altLang="en-US" dirty="0"/>
              <a:t>画面の下に</a:t>
            </a:r>
            <a:r>
              <a:rPr lang="ja-JP" altLang="en-US" dirty="0"/>
              <a:t>物件が出ますので、気に入った物件の物件名をクリックします。</a:t>
            </a:r>
            <a:endParaRPr kumimoji="1" lang="ja-JP" altLang="en-US" dirty="0"/>
          </a:p>
        </p:txBody>
      </p:sp>
      <p:pic>
        <p:nvPicPr>
          <p:cNvPr id="23" name="図 22">
            <a:extLst>
              <a:ext uri="{FF2B5EF4-FFF2-40B4-BE49-F238E27FC236}">
                <a16:creationId xmlns:a16="http://schemas.microsoft.com/office/drawing/2014/main" id="{D9CBDFE4-5E7F-41F6-8CF7-71F73C766C34}"/>
              </a:ext>
            </a:extLst>
          </p:cNvPr>
          <p:cNvPicPr>
            <a:picLocks noChangeAspect="1"/>
          </p:cNvPicPr>
          <p:nvPr/>
        </p:nvPicPr>
        <p:blipFill>
          <a:blip r:embed="rId3"/>
          <a:stretch>
            <a:fillRect/>
          </a:stretch>
        </p:blipFill>
        <p:spPr>
          <a:xfrm>
            <a:off x="149636" y="1329542"/>
            <a:ext cx="2952750" cy="1304925"/>
          </a:xfrm>
          <a:prstGeom prst="rect">
            <a:avLst/>
          </a:prstGeom>
        </p:spPr>
      </p:pic>
      <p:sp>
        <p:nvSpPr>
          <p:cNvPr id="24" name="楕円 23">
            <a:extLst>
              <a:ext uri="{FF2B5EF4-FFF2-40B4-BE49-F238E27FC236}">
                <a16:creationId xmlns:a16="http://schemas.microsoft.com/office/drawing/2014/main" id="{93742197-A5F5-49E8-8DB5-2F97D991D54E}"/>
              </a:ext>
            </a:extLst>
          </p:cNvPr>
          <p:cNvSpPr/>
          <p:nvPr/>
        </p:nvSpPr>
        <p:spPr>
          <a:xfrm>
            <a:off x="1276347" y="1643068"/>
            <a:ext cx="600075" cy="3333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矢印コネクタ 24">
            <a:extLst>
              <a:ext uri="{FF2B5EF4-FFF2-40B4-BE49-F238E27FC236}">
                <a16:creationId xmlns:a16="http://schemas.microsoft.com/office/drawing/2014/main" id="{E3899472-D14A-46B8-98E0-AD9BCFA577B0}"/>
              </a:ext>
            </a:extLst>
          </p:cNvPr>
          <p:cNvCxnSpPr/>
          <p:nvPr/>
        </p:nvCxnSpPr>
        <p:spPr>
          <a:xfrm flipV="1">
            <a:off x="1040445" y="1977591"/>
            <a:ext cx="372862" cy="3927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00DE5574-DF6F-4E06-9BA9-BFF6B0CEDE13}"/>
              </a:ext>
            </a:extLst>
          </p:cNvPr>
          <p:cNvSpPr txBox="1"/>
          <p:nvPr/>
        </p:nvSpPr>
        <p:spPr>
          <a:xfrm>
            <a:off x="7172325" y="5528458"/>
            <a:ext cx="4772051" cy="1200329"/>
          </a:xfrm>
          <a:prstGeom prst="rect">
            <a:avLst/>
          </a:prstGeom>
          <a:noFill/>
        </p:spPr>
        <p:txBody>
          <a:bodyPr wrap="square" rtlCol="0">
            <a:spAutoFit/>
          </a:bodyPr>
          <a:lstStyle/>
          <a:p>
            <a:r>
              <a:rPr kumimoji="1" lang="ja-JP" altLang="en-US" dirty="0"/>
              <a:t>クリックすると、上の画面がまん中あたりにありますので、修繕積立金、管理費、その他費用を見る。この費用をシュミュレーションソフトに入力します。</a:t>
            </a:r>
          </a:p>
        </p:txBody>
      </p:sp>
      <p:sp>
        <p:nvSpPr>
          <p:cNvPr id="3" name="テキスト ボックス 2">
            <a:extLst>
              <a:ext uri="{FF2B5EF4-FFF2-40B4-BE49-F238E27FC236}">
                <a16:creationId xmlns:a16="http://schemas.microsoft.com/office/drawing/2014/main" id="{077F7304-2F7F-468C-B574-D53B4F1CB25F}"/>
              </a:ext>
            </a:extLst>
          </p:cNvPr>
          <p:cNvSpPr txBox="1"/>
          <p:nvPr/>
        </p:nvSpPr>
        <p:spPr>
          <a:xfrm>
            <a:off x="83569" y="808401"/>
            <a:ext cx="6669481" cy="369332"/>
          </a:xfrm>
          <a:prstGeom prst="rect">
            <a:avLst/>
          </a:prstGeom>
          <a:noFill/>
        </p:spPr>
        <p:txBody>
          <a:bodyPr wrap="square" rtlCol="0">
            <a:spAutoFit/>
          </a:bodyPr>
          <a:lstStyle/>
          <a:p>
            <a:r>
              <a:rPr kumimoji="1" lang="ja-JP" altLang="en-US" dirty="0"/>
              <a:t>ワンルームのマンション特集を押すと、以下の画面が出ます。</a:t>
            </a:r>
          </a:p>
        </p:txBody>
      </p:sp>
      <p:pic>
        <p:nvPicPr>
          <p:cNvPr id="4" name="図 3">
            <a:extLst>
              <a:ext uri="{FF2B5EF4-FFF2-40B4-BE49-F238E27FC236}">
                <a16:creationId xmlns:a16="http://schemas.microsoft.com/office/drawing/2014/main" id="{613EA38B-987E-461E-AC28-19B6EEF85B76}"/>
              </a:ext>
            </a:extLst>
          </p:cNvPr>
          <p:cNvPicPr>
            <a:picLocks noChangeAspect="1"/>
          </p:cNvPicPr>
          <p:nvPr/>
        </p:nvPicPr>
        <p:blipFill>
          <a:blip r:embed="rId4"/>
          <a:stretch>
            <a:fillRect/>
          </a:stretch>
        </p:blipFill>
        <p:spPr>
          <a:xfrm>
            <a:off x="15584" y="5102894"/>
            <a:ext cx="4772051" cy="1755105"/>
          </a:xfrm>
          <a:prstGeom prst="rect">
            <a:avLst/>
          </a:prstGeom>
        </p:spPr>
      </p:pic>
      <p:sp>
        <p:nvSpPr>
          <p:cNvPr id="18" name="楕円 17">
            <a:extLst>
              <a:ext uri="{FF2B5EF4-FFF2-40B4-BE49-F238E27FC236}">
                <a16:creationId xmlns:a16="http://schemas.microsoft.com/office/drawing/2014/main" id="{F666E9F9-582F-421B-9DDE-980AB2CFF44C}"/>
              </a:ext>
            </a:extLst>
          </p:cNvPr>
          <p:cNvSpPr/>
          <p:nvPr/>
        </p:nvSpPr>
        <p:spPr>
          <a:xfrm>
            <a:off x="83569" y="5235886"/>
            <a:ext cx="1668077" cy="2925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矢印コネクタ 19">
            <a:extLst>
              <a:ext uri="{FF2B5EF4-FFF2-40B4-BE49-F238E27FC236}">
                <a16:creationId xmlns:a16="http://schemas.microsoft.com/office/drawing/2014/main" id="{F2922D23-821A-4C6A-8CDB-BF8BB7B60B20}"/>
              </a:ext>
            </a:extLst>
          </p:cNvPr>
          <p:cNvCxnSpPr>
            <a:cxnSpLocks/>
          </p:cNvCxnSpPr>
          <p:nvPr/>
        </p:nvCxnSpPr>
        <p:spPr>
          <a:xfrm flipH="1">
            <a:off x="1796848" y="4781234"/>
            <a:ext cx="2415620" cy="54274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85F6C083-EC89-4A17-94FB-484EB6C47110}"/>
              </a:ext>
            </a:extLst>
          </p:cNvPr>
          <p:cNvPicPr>
            <a:picLocks noChangeAspect="1"/>
          </p:cNvPicPr>
          <p:nvPr/>
        </p:nvPicPr>
        <p:blipFill>
          <a:blip r:embed="rId5"/>
          <a:stretch>
            <a:fillRect/>
          </a:stretch>
        </p:blipFill>
        <p:spPr>
          <a:xfrm>
            <a:off x="7077854" y="347453"/>
            <a:ext cx="4730112" cy="4755441"/>
          </a:xfrm>
          <a:prstGeom prst="rect">
            <a:avLst/>
          </a:prstGeom>
        </p:spPr>
      </p:pic>
    </p:spTree>
    <p:extLst>
      <p:ext uri="{BB962C8B-B14F-4D97-AF65-F5344CB8AC3E}">
        <p14:creationId xmlns:p14="http://schemas.microsoft.com/office/powerpoint/2010/main" val="2986628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3CFF59-6B9A-4B5D-AA4C-2406EA690A4B}"/>
              </a:ext>
            </a:extLst>
          </p:cNvPr>
          <p:cNvSpPr>
            <a:spLocks noGrp="1"/>
          </p:cNvSpPr>
          <p:nvPr>
            <p:ph type="title"/>
          </p:nvPr>
        </p:nvSpPr>
        <p:spPr>
          <a:xfrm>
            <a:off x="838200" y="365126"/>
            <a:ext cx="10515600" cy="673562"/>
          </a:xfrm>
        </p:spPr>
        <p:txBody>
          <a:bodyPr>
            <a:normAutofit fontScale="90000"/>
          </a:bodyPr>
          <a:lstStyle/>
          <a:p>
            <a:r>
              <a:rPr kumimoji="1" lang="ja-JP" altLang="en-US" dirty="0"/>
              <a:t>物件の家賃を調べる。</a:t>
            </a:r>
          </a:p>
        </p:txBody>
      </p:sp>
      <p:sp>
        <p:nvSpPr>
          <p:cNvPr id="4" name="テキスト ボックス 3">
            <a:extLst>
              <a:ext uri="{FF2B5EF4-FFF2-40B4-BE49-F238E27FC236}">
                <a16:creationId xmlns:a16="http://schemas.microsoft.com/office/drawing/2014/main" id="{46E8C95F-D0B6-4796-B2CB-5FBFAB8856BC}"/>
              </a:ext>
            </a:extLst>
          </p:cNvPr>
          <p:cNvSpPr txBox="1"/>
          <p:nvPr/>
        </p:nvSpPr>
        <p:spPr>
          <a:xfrm>
            <a:off x="230264" y="1129998"/>
            <a:ext cx="11561685" cy="1477328"/>
          </a:xfrm>
          <a:prstGeom prst="rect">
            <a:avLst/>
          </a:prstGeom>
          <a:noFill/>
        </p:spPr>
        <p:txBody>
          <a:bodyPr wrap="square" rtlCol="0">
            <a:spAutoFit/>
          </a:bodyPr>
          <a:lstStyle/>
          <a:p>
            <a:r>
              <a:rPr kumimoji="1" lang="ja-JP" altLang="en-US" dirty="0"/>
              <a:t>三菱ＵＦＪ不動産販売で出て来た物件名からそのマンションが幾らの家賃で貸し出しているか、実態を調べます。</a:t>
            </a:r>
            <a:endParaRPr kumimoji="1" lang="en-US" altLang="ja-JP" dirty="0"/>
          </a:p>
          <a:p>
            <a:r>
              <a:rPr lang="ja-JP" altLang="en-US" dirty="0"/>
              <a:t>インターネット検索で、物件名</a:t>
            </a:r>
            <a:r>
              <a:rPr kumimoji="1" lang="ja-JP" altLang="en-US" dirty="0"/>
              <a:t>、家賃、ＳＵＵＭＯで、ヤフー検索します。</a:t>
            </a:r>
            <a:endParaRPr kumimoji="1" lang="en-US" altLang="ja-JP" dirty="0"/>
          </a:p>
          <a:p>
            <a:r>
              <a:rPr kumimoji="1" lang="ja-JP" altLang="en-US" dirty="0"/>
              <a:t>すると、ＳＵＵＭＯで紹介されている物件から、家賃収入を調べて、シュミュレーションソフトの中に数字を入力します。</a:t>
            </a:r>
            <a:endParaRPr kumimoji="1" lang="en-US" altLang="ja-JP" dirty="0"/>
          </a:p>
        </p:txBody>
      </p:sp>
      <p:sp>
        <p:nvSpPr>
          <p:cNvPr id="7" name="テキスト ボックス 6">
            <a:extLst>
              <a:ext uri="{FF2B5EF4-FFF2-40B4-BE49-F238E27FC236}">
                <a16:creationId xmlns:a16="http://schemas.microsoft.com/office/drawing/2014/main" id="{C87A4465-A322-4EEF-9ED1-FDAA2C97D3EB}"/>
              </a:ext>
            </a:extLst>
          </p:cNvPr>
          <p:cNvSpPr txBox="1"/>
          <p:nvPr/>
        </p:nvSpPr>
        <p:spPr>
          <a:xfrm>
            <a:off x="314325" y="5275944"/>
            <a:ext cx="5781675" cy="646331"/>
          </a:xfrm>
          <a:prstGeom prst="rect">
            <a:avLst/>
          </a:prstGeom>
          <a:noFill/>
        </p:spPr>
        <p:txBody>
          <a:bodyPr wrap="square" rtlCol="0">
            <a:spAutoFit/>
          </a:bodyPr>
          <a:lstStyle/>
          <a:p>
            <a:r>
              <a:rPr kumimoji="1" lang="ja-JP" altLang="en-US" dirty="0"/>
              <a:t>家賃が出て来るので、</a:t>
            </a:r>
            <a:r>
              <a:rPr lang="ja-JP" altLang="en-US" dirty="0"/>
              <a:t>金額をシュミュレーションソフトに入力する</a:t>
            </a:r>
            <a:r>
              <a:rPr kumimoji="1" lang="ja-JP" altLang="en-US" dirty="0"/>
              <a:t>。</a:t>
            </a:r>
          </a:p>
        </p:txBody>
      </p:sp>
      <p:pic>
        <p:nvPicPr>
          <p:cNvPr id="3" name="図 2">
            <a:extLst>
              <a:ext uri="{FF2B5EF4-FFF2-40B4-BE49-F238E27FC236}">
                <a16:creationId xmlns:a16="http://schemas.microsoft.com/office/drawing/2014/main" id="{D618D8A6-1F74-44CE-B009-76AD67FDC694}"/>
              </a:ext>
            </a:extLst>
          </p:cNvPr>
          <p:cNvPicPr>
            <a:picLocks noChangeAspect="1"/>
          </p:cNvPicPr>
          <p:nvPr/>
        </p:nvPicPr>
        <p:blipFill>
          <a:blip r:embed="rId2"/>
          <a:stretch>
            <a:fillRect/>
          </a:stretch>
        </p:blipFill>
        <p:spPr>
          <a:xfrm>
            <a:off x="258007" y="2971318"/>
            <a:ext cx="6365157" cy="1931856"/>
          </a:xfrm>
          <a:prstGeom prst="rect">
            <a:avLst/>
          </a:prstGeom>
        </p:spPr>
      </p:pic>
      <p:sp>
        <p:nvSpPr>
          <p:cNvPr id="5" name="楕円 4">
            <a:extLst>
              <a:ext uri="{FF2B5EF4-FFF2-40B4-BE49-F238E27FC236}">
                <a16:creationId xmlns:a16="http://schemas.microsoft.com/office/drawing/2014/main" id="{C803471B-6D8E-4A82-BBC7-34DC7B9F74E8}"/>
              </a:ext>
            </a:extLst>
          </p:cNvPr>
          <p:cNvSpPr/>
          <p:nvPr/>
        </p:nvSpPr>
        <p:spPr>
          <a:xfrm>
            <a:off x="285750" y="4216893"/>
            <a:ext cx="836535" cy="228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a:extLst>
              <a:ext uri="{FF2B5EF4-FFF2-40B4-BE49-F238E27FC236}">
                <a16:creationId xmlns:a16="http://schemas.microsoft.com/office/drawing/2014/main" id="{07E2F934-8901-41B1-8A48-C5B42494331D}"/>
              </a:ext>
            </a:extLst>
          </p:cNvPr>
          <p:cNvCxnSpPr/>
          <p:nvPr/>
        </p:nvCxnSpPr>
        <p:spPr>
          <a:xfrm flipV="1">
            <a:off x="703277" y="4598374"/>
            <a:ext cx="0" cy="5592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4985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5DEA7E-0DDB-4BB4-8857-62BD5B9D0C39}"/>
              </a:ext>
            </a:extLst>
          </p:cNvPr>
          <p:cNvSpPr>
            <a:spLocks noGrp="1"/>
          </p:cNvSpPr>
          <p:nvPr>
            <p:ph type="title"/>
          </p:nvPr>
        </p:nvSpPr>
        <p:spPr>
          <a:xfrm>
            <a:off x="838200" y="365126"/>
            <a:ext cx="10515600" cy="635000"/>
          </a:xfrm>
        </p:spPr>
        <p:txBody>
          <a:bodyPr>
            <a:normAutofit fontScale="90000"/>
          </a:bodyPr>
          <a:lstStyle/>
          <a:p>
            <a:r>
              <a:rPr kumimoji="1" lang="ja-JP" altLang="en-US" dirty="0"/>
              <a:t>シュミュレーションソフトに入力する。</a:t>
            </a:r>
          </a:p>
        </p:txBody>
      </p:sp>
      <p:sp>
        <p:nvSpPr>
          <p:cNvPr id="7" name="テキスト ボックス 6">
            <a:extLst>
              <a:ext uri="{FF2B5EF4-FFF2-40B4-BE49-F238E27FC236}">
                <a16:creationId xmlns:a16="http://schemas.microsoft.com/office/drawing/2014/main" id="{33F03379-B4FC-49B3-80AF-22EB67025B48}"/>
              </a:ext>
            </a:extLst>
          </p:cNvPr>
          <p:cNvSpPr txBox="1"/>
          <p:nvPr/>
        </p:nvSpPr>
        <p:spPr>
          <a:xfrm>
            <a:off x="77680" y="4394483"/>
            <a:ext cx="4822794" cy="369332"/>
          </a:xfrm>
          <a:prstGeom prst="rect">
            <a:avLst/>
          </a:prstGeom>
          <a:noFill/>
        </p:spPr>
        <p:txBody>
          <a:bodyPr wrap="square" rtlCol="0">
            <a:spAutoFit/>
          </a:bodyPr>
          <a:lstStyle/>
          <a:p>
            <a:r>
              <a:rPr kumimoji="1" lang="ja-JP" altLang="en-US" dirty="0"/>
              <a:t>利益試算表をクリッ</a:t>
            </a:r>
            <a:r>
              <a:rPr lang="ja-JP" altLang="en-US" dirty="0"/>
              <a:t>します</a:t>
            </a:r>
            <a:r>
              <a:rPr kumimoji="1" lang="ja-JP" altLang="en-US" dirty="0"/>
              <a:t>。</a:t>
            </a:r>
            <a:endParaRPr kumimoji="1" lang="en-US" altLang="ja-JP" dirty="0"/>
          </a:p>
        </p:txBody>
      </p:sp>
      <p:sp>
        <p:nvSpPr>
          <p:cNvPr id="3" name="テキスト ボックス 2">
            <a:extLst>
              <a:ext uri="{FF2B5EF4-FFF2-40B4-BE49-F238E27FC236}">
                <a16:creationId xmlns:a16="http://schemas.microsoft.com/office/drawing/2014/main" id="{E1D32C55-2283-4D2B-A34D-EF03A30AF99F}"/>
              </a:ext>
            </a:extLst>
          </p:cNvPr>
          <p:cNvSpPr txBox="1"/>
          <p:nvPr/>
        </p:nvSpPr>
        <p:spPr>
          <a:xfrm>
            <a:off x="77680" y="999498"/>
            <a:ext cx="4580878" cy="923330"/>
          </a:xfrm>
          <a:prstGeom prst="rect">
            <a:avLst/>
          </a:prstGeom>
          <a:noFill/>
        </p:spPr>
        <p:txBody>
          <a:bodyPr wrap="square" rtlCol="0">
            <a:spAutoFit/>
          </a:bodyPr>
          <a:lstStyle/>
          <a:p>
            <a:r>
              <a:rPr kumimoji="1" lang="ja-JP" altLang="en-US" dirty="0"/>
              <a:t>エクセルファイルのシュミュレーションソフトを立ち上げる。</a:t>
            </a:r>
            <a:endParaRPr kumimoji="1" lang="en-US" altLang="ja-JP" dirty="0"/>
          </a:p>
          <a:p>
            <a:r>
              <a:rPr lang="ja-JP" altLang="en-US" dirty="0"/>
              <a:t>すると以下の画面が出てきます。</a:t>
            </a:r>
            <a:endParaRPr kumimoji="1" lang="ja-JP" altLang="en-US" dirty="0"/>
          </a:p>
        </p:txBody>
      </p:sp>
      <p:sp>
        <p:nvSpPr>
          <p:cNvPr id="10" name="テキスト ボックス 9">
            <a:extLst>
              <a:ext uri="{FF2B5EF4-FFF2-40B4-BE49-F238E27FC236}">
                <a16:creationId xmlns:a16="http://schemas.microsoft.com/office/drawing/2014/main" id="{3A6A4DB2-AFB8-477F-9793-B2F533D7E9B3}"/>
              </a:ext>
            </a:extLst>
          </p:cNvPr>
          <p:cNvSpPr txBox="1"/>
          <p:nvPr/>
        </p:nvSpPr>
        <p:spPr>
          <a:xfrm>
            <a:off x="5397623" y="1118586"/>
            <a:ext cx="6569476" cy="1200329"/>
          </a:xfrm>
          <a:prstGeom prst="rect">
            <a:avLst/>
          </a:prstGeom>
          <a:noFill/>
        </p:spPr>
        <p:txBody>
          <a:bodyPr wrap="square" rtlCol="0">
            <a:spAutoFit/>
          </a:bodyPr>
          <a:lstStyle/>
          <a:p>
            <a:r>
              <a:rPr kumimoji="1" lang="ja-JP" altLang="en-US" dirty="0"/>
              <a:t>利益試算表</a:t>
            </a:r>
            <a:endParaRPr kumimoji="1" lang="en-US" altLang="ja-JP" dirty="0"/>
          </a:p>
          <a:p>
            <a:r>
              <a:rPr kumimoji="1" lang="ja-JP" altLang="en-US" dirty="0"/>
              <a:t>不動産会社が算出している書式で試算した場合のシュミュレーション。</a:t>
            </a:r>
            <a:endParaRPr kumimoji="1" lang="en-US" altLang="ja-JP" dirty="0"/>
          </a:p>
          <a:p>
            <a:endParaRPr lang="en-US" altLang="ja-JP" dirty="0"/>
          </a:p>
        </p:txBody>
      </p:sp>
      <p:sp>
        <p:nvSpPr>
          <p:cNvPr id="8" name="テキスト ボックス 7">
            <a:extLst>
              <a:ext uri="{FF2B5EF4-FFF2-40B4-BE49-F238E27FC236}">
                <a16:creationId xmlns:a16="http://schemas.microsoft.com/office/drawing/2014/main" id="{E97C9A9E-012E-46AB-ADBE-47466B51D80D}"/>
              </a:ext>
            </a:extLst>
          </p:cNvPr>
          <p:cNvSpPr txBox="1"/>
          <p:nvPr/>
        </p:nvSpPr>
        <p:spPr>
          <a:xfrm>
            <a:off x="5397623" y="2106620"/>
            <a:ext cx="5657335" cy="646331"/>
          </a:xfrm>
          <a:prstGeom prst="rect">
            <a:avLst/>
          </a:prstGeom>
          <a:noFill/>
        </p:spPr>
        <p:txBody>
          <a:bodyPr wrap="square" rtlCol="0">
            <a:spAutoFit/>
          </a:bodyPr>
          <a:lstStyle/>
          <a:p>
            <a:r>
              <a:rPr kumimoji="1" lang="ja-JP" altLang="en-US" dirty="0"/>
              <a:t>すると下記の様な入力画面が出て来ます。</a:t>
            </a:r>
            <a:endParaRPr kumimoji="1" lang="en-US" altLang="ja-JP" dirty="0"/>
          </a:p>
          <a:p>
            <a:r>
              <a:rPr lang="ja-JP" altLang="en-US" dirty="0"/>
              <a:t>この欄に先ほどの物件の数字を入力して行きます。</a:t>
            </a:r>
            <a:endParaRPr kumimoji="1" lang="ja-JP" altLang="en-US" dirty="0"/>
          </a:p>
        </p:txBody>
      </p:sp>
      <p:pic>
        <p:nvPicPr>
          <p:cNvPr id="11" name="図 10">
            <a:extLst>
              <a:ext uri="{FF2B5EF4-FFF2-40B4-BE49-F238E27FC236}">
                <a16:creationId xmlns:a16="http://schemas.microsoft.com/office/drawing/2014/main" id="{DBD20C85-91D9-4123-9F7D-F4B3A42ADD72}"/>
              </a:ext>
            </a:extLst>
          </p:cNvPr>
          <p:cNvPicPr>
            <a:picLocks noChangeAspect="1"/>
          </p:cNvPicPr>
          <p:nvPr/>
        </p:nvPicPr>
        <p:blipFill>
          <a:blip r:embed="rId2"/>
          <a:stretch>
            <a:fillRect/>
          </a:stretch>
        </p:blipFill>
        <p:spPr>
          <a:xfrm>
            <a:off x="4509100" y="3146355"/>
            <a:ext cx="7457999" cy="3534097"/>
          </a:xfrm>
          <a:prstGeom prst="rect">
            <a:avLst/>
          </a:prstGeom>
        </p:spPr>
      </p:pic>
      <p:pic>
        <p:nvPicPr>
          <p:cNvPr id="12" name="図 11">
            <a:extLst>
              <a:ext uri="{FF2B5EF4-FFF2-40B4-BE49-F238E27FC236}">
                <a16:creationId xmlns:a16="http://schemas.microsoft.com/office/drawing/2014/main" id="{5312B77D-1783-4254-8F9F-CAA38B47A9DE}"/>
              </a:ext>
            </a:extLst>
          </p:cNvPr>
          <p:cNvPicPr>
            <a:picLocks noChangeAspect="1"/>
          </p:cNvPicPr>
          <p:nvPr/>
        </p:nvPicPr>
        <p:blipFill>
          <a:blip r:embed="rId3"/>
          <a:stretch>
            <a:fillRect/>
          </a:stretch>
        </p:blipFill>
        <p:spPr>
          <a:xfrm>
            <a:off x="77680" y="2032833"/>
            <a:ext cx="4248147" cy="1735368"/>
          </a:xfrm>
          <a:prstGeom prst="rect">
            <a:avLst/>
          </a:prstGeom>
        </p:spPr>
      </p:pic>
      <p:pic>
        <p:nvPicPr>
          <p:cNvPr id="13" name="図 12">
            <a:extLst>
              <a:ext uri="{FF2B5EF4-FFF2-40B4-BE49-F238E27FC236}">
                <a16:creationId xmlns:a16="http://schemas.microsoft.com/office/drawing/2014/main" id="{0F31CF04-A4B4-4193-8B75-84F4AA8C7416}"/>
              </a:ext>
            </a:extLst>
          </p:cNvPr>
          <p:cNvPicPr>
            <a:picLocks noChangeAspect="1"/>
          </p:cNvPicPr>
          <p:nvPr/>
        </p:nvPicPr>
        <p:blipFill>
          <a:blip r:embed="rId4"/>
          <a:stretch>
            <a:fillRect/>
          </a:stretch>
        </p:blipFill>
        <p:spPr>
          <a:xfrm>
            <a:off x="866775" y="3146355"/>
            <a:ext cx="231668" cy="1243692"/>
          </a:xfrm>
          <a:prstGeom prst="rect">
            <a:avLst/>
          </a:prstGeom>
        </p:spPr>
      </p:pic>
    </p:spTree>
    <p:extLst>
      <p:ext uri="{BB962C8B-B14F-4D97-AF65-F5344CB8AC3E}">
        <p14:creationId xmlns:p14="http://schemas.microsoft.com/office/powerpoint/2010/main" val="2257990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5DEA7E-0DDB-4BB4-8857-62BD5B9D0C39}"/>
              </a:ext>
            </a:extLst>
          </p:cNvPr>
          <p:cNvSpPr>
            <a:spLocks noGrp="1"/>
          </p:cNvSpPr>
          <p:nvPr>
            <p:ph type="title"/>
          </p:nvPr>
        </p:nvSpPr>
        <p:spPr>
          <a:xfrm>
            <a:off x="838200" y="365126"/>
            <a:ext cx="10515600" cy="635000"/>
          </a:xfrm>
        </p:spPr>
        <p:txBody>
          <a:bodyPr>
            <a:normAutofit fontScale="90000"/>
          </a:bodyPr>
          <a:lstStyle/>
          <a:p>
            <a:r>
              <a:rPr kumimoji="1" lang="ja-JP" altLang="en-US" dirty="0"/>
              <a:t>シュミュレーションソフトに入力する。</a:t>
            </a:r>
          </a:p>
        </p:txBody>
      </p:sp>
      <p:sp>
        <p:nvSpPr>
          <p:cNvPr id="9" name="テキスト ボックス 8">
            <a:extLst>
              <a:ext uri="{FF2B5EF4-FFF2-40B4-BE49-F238E27FC236}">
                <a16:creationId xmlns:a16="http://schemas.microsoft.com/office/drawing/2014/main" id="{A2E093BC-AE63-4B37-8A39-2CAA23C5E9A7}"/>
              </a:ext>
            </a:extLst>
          </p:cNvPr>
          <p:cNvSpPr txBox="1"/>
          <p:nvPr/>
        </p:nvSpPr>
        <p:spPr>
          <a:xfrm>
            <a:off x="5396946" y="1881839"/>
            <a:ext cx="6539681" cy="4801314"/>
          </a:xfrm>
          <a:prstGeom prst="rect">
            <a:avLst/>
          </a:prstGeom>
          <a:noFill/>
        </p:spPr>
        <p:txBody>
          <a:bodyPr wrap="square" rtlCol="0">
            <a:spAutoFit/>
          </a:bodyPr>
          <a:lstStyle/>
          <a:p>
            <a:r>
              <a:rPr kumimoji="1" lang="ja-JP" altLang="en-US" b="1" dirty="0"/>
              <a:t>物件価格</a:t>
            </a:r>
            <a:r>
              <a:rPr kumimoji="1" lang="ja-JP" altLang="en-US" dirty="0"/>
              <a:t>：先ほど出した物件の価格を入力。</a:t>
            </a:r>
            <a:endParaRPr kumimoji="1" lang="en-US" altLang="ja-JP" dirty="0"/>
          </a:p>
          <a:p>
            <a:r>
              <a:rPr lang="ja-JP" altLang="en-US" b="1" dirty="0"/>
              <a:t>諸経費</a:t>
            </a:r>
            <a:r>
              <a:rPr lang="ja-JP" altLang="en-US" dirty="0"/>
              <a:t>　：購入する際の登記や手数料。</a:t>
            </a:r>
            <a:endParaRPr lang="en-US" altLang="ja-JP" dirty="0"/>
          </a:p>
          <a:p>
            <a:r>
              <a:rPr lang="ja-JP" altLang="en-US" dirty="0"/>
              <a:t>　　　　　分からなければ標準的な金額：６０万円　　　</a:t>
            </a:r>
            <a:endParaRPr lang="en-US" altLang="ja-JP" dirty="0"/>
          </a:p>
          <a:p>
            <a:r>
              <a:rPr lang="ja-JP" altLang="en-US" dirty="0"/>
              <a:t>　　　　　を入力する。</a:t>
            </a:r>
            <a:endParaRPr lang="en-US" altLang="ja-JP" dirty="0"/>
          </a:p>
          <a:p>
            <a:r>
              <a:rPr lang="ja-JP" altLang="en-US" b="1" dirty="0"/>
              <a:t>自己資金</a:t>
            </a:r>
            <a:r>
              <a:rPr lang="ja-JP" altLang="en-US" dirty="0"/>
              <a:t>：自分が考える頭金を入力。</a:t>
            </a:r>
            <a:endParaRPr lang="en-US" altLang="ja-JP" dirty="0"/>
          </a:p>
          <a:p>
            <a:r>
              <a:rPr lang="ja-JP" altLang="en-US" dirty="0"/>
              <a:t>　</a:t>
            </a:r>
            <a:endParaRPr lang="en-US" altLang="ja-JP" dirty="0"/>
          </a:p>
          <a:p>
            <a:r>
              <a:rPr lang="ja-JP" altLang="en-US" b="1" dirty="0"/>
              <a:t>家賃収入</a:t>
            </a:r>
            <a:r>
              <a:rPr lang="ja-JP" altLang="en-US" dirty="0"/>
              <a:t>：ヤフー検索した物件の家賃を記載。</a:t>
            </a:r>
            <a:endParaRPr lang="en-US" altLang="ja-JP" dirty="0"/>
          </a:p>
          <a:p>
            <a:r>
              <a:rPr lang="ja-JP" altLang="en-US" b="1" dirty="0"/>
              <a:t>マンション管理費</a:t>
            </a:r>
            <a:r>
              <a:rPr lang="ja-JP" altLang="en-US" dirty="0"/>
              <a:t>：三菱東京ＵＦＪの物件欄から</a:t>
            </a:r>
            <a:endParaRPr lang="en-US" altLang="ja-JP" dirty="0"/>
          </a:p>
          <a:p>
            <a:r>
              <a:rPr lang="ja-JP" altLang="en-US" dirty="0"/>
              <a:t>　　　　　　　　　記載。</a:t>
            </a:r>
            <a:endParaRPr lang="en-US" altLang="ja-JP" dirty="0"/>
          </a:p>
          <a:p>
            <a:r>
              <a:rPr lang="ja-JP" altLang="en-US" b="1" dirty="0"/>
              <a:t>修繕積立金</a:t>
            </a:r>
            <a:r>
              <a:rPr lang="ja-JP" altLang="en-US" dirty="0"/>
              <a:t>：三菱東京ＵＦＪの物件欄から記載。</a:t>
            </a:r>
            <a:endParaRPr lang="en-US" altLang="ja-JP" dirty="0"/>
          </a:p>
          <a:p>
            <a:r>
              <a:rPr lang="ja-JP" altLang="en-US" b="1" dirty="0"/>
              <a:t>管理会社の管理費</a:t>
            </a:r>
            <a:r>
              <a:rPr lang="ja-JP" altLang="en-US" dirty="0"/>
              <a:t>：分からなければ、平均的な</a:t>
            </a:r>
            <a:r>
              <a:rPr lang="en-US" altLang="ja-JP" dirty="0"/>
              <a:t>3,150</a:t>
            </a:r>
            <a:r>
              <a:rPr lang="ja-JP" altLang="en-US" dirty="0"/>
              <a:t>円を入力。</a:t>
            </a:r>
            <a:endParaRPr lang="en-US" altLang="ja-JP" dirty="0"/>
          </a:p>
          <a:p>
            <a:endParaRPr lang="en-US" altLang="ja-JP" b="1" dirty="0"/>
          </a:p>
          <a:p>
            <a:r>
              <a:rPr lang="ja-JP" altLang="en-US" b="1" dirty="0"/>
              <a:t>手数料</a:t>
            </a:r>
            <a:r>
              <a:rPr lang="ja-JP" altLang="en-US" dirty="0"/>
              <a:t>：その他の手数料が有れば、記載。</a:t>
            </a:r>
            <a:endParaRPr lang="en-US" altLang="ja-JP" dirty="0"/>
          </a:p>
          <a:p>
            <a:r>
              <a:rPr lang="ja-JP" altLang="en-US" b="1" dirty="0"/>
              <a:t>借入金利</a:t>
            </a:r>
            <a:r>
              <a:rPr lang="ja-JP" altLang="en-US" dirty="0"/>
              <a:t>：想定している借入金利を記載。</a:t>
            </a:r>
            <a:endParaRPr lang="en-US" altLang="ja-JP" dirty="0"/>
          </a:p>
          <a:p>
            <a:r>
              <a:rPr lang="ja-JP" altLang="en-US" dirty="0"/>
              <a:t>　　　　　ここでは２．７５％を入力。</a:t>
            </a:r>
            <a:endParaRPr lang="en-US" altLang="ja-JP" dirty="0"/>
          </a:p>
          <a:p>
            <a:r>
              <a:rPr lang="ja-JP" altLang="en-US" b="1" dirty="0"/>
              <a:t>返済期間</a:t>
            </a:r>
            <a:r>
              <a:rPr lang="ja-JP" altLang="en-US" dirty="0"/>
              <a:t>：自分が考える借入期間を入力。　</a:t>
            </a:r>
            <a:endParaRPr lang="en-US" altLang="ja-JP" dirty="0"/>
          </a:p>
          <a:p>
            <a:r>
              <a:rPr lang="ja-JP" altLang="en-US" dirty="0"/>
              <a:t>　　　　　最長で３５年。</a:t>
            </a:r>
            <a:endParaRPr lang="en-US" altLang="ja-JP" dirty="0"/>
          </a:p>
        </p:txBody>
      </p:sp>
      <p:sp>
        <p:nvSpPr>
          <p:cNvPr id="3" name="テキスト ボックス 2">
            <a:extLst>
              <a:ext uri="{FF2B5EF4-FFF2-40B4-BE49-F238E27FC236}">
                <a16:creationId xmlns:a16="http://schemas.microsoft.com/office/drawing/2014/main" id="{E1D32C55-2283-4D2B-A34D-EF03A30AF99F}"/>
              </a:ext>
            </a:extLst>
          </p:cNvPr>
          <p:cNvSpPr txBox="1"/>
          <p:nvPr/>
        </p:nvSpPr>
        <p:spPr>
          <a:xfrm>
            <a:off x="5396946" y="1000126"/>
            <a:ext cx="4580878" cy="646331"/>
          </a:xfrm>
          <a:prstGeom prst="rect">
            <a:avLst/>
          </a:prstGeom>
          <a:noFill/>
        </p:spPr>
        <p:txBody>
          <a:bodyPr wrap="square" rtlCol="0">
            <a:spAutoFit/>
          </a:bodyPr>
          <a:lstStyle/>
          <a:p>
            <a:r>
              <a:rPr kumimoji="1" lang="ja-JP" altLang="en-US" b="1" dirty="0">
                <a:solidFill>
                  <a:srgbClr val="FF0000"/>
                </a:solidFill>
              </a:rPr>
              <a:t>この表の網掛けの項目に、先ほどの画面からの数字を入力して行きます。</a:t>
            </a:r>
            <a:endParaRPr kumimoji="1" lang="en-US" altLang="ja-JP" b="1" dirty="0">
              <a:solidFill>
                <a:srgbClr val="FF0000"/>
              </a:solidFill>
            </a:endParaRPr>
          </a:p>
        </p:txBody>
      </p:sp>
      <p:cxnSp>
        <p:nvCxnSpPr>
          <p:cNvPr id="10" name="直線矢印コネクタ 9">
            <a:extLst>
              <a:ext uri="{FF2B5EF4-FFF2-40B4-BE49-F238E27FC236}">
                <a16:creationId xmlns:a16="http://schemas.microsoft.com/office/drawing/2014/main" id="{7A72D9DB-884D-4AAA-B2A9-A9AE0CF779E7}"/>
              </a:ext>
            </a:extLst>
          </p:cNvPr>
          <p:cNvCxnSpPr>
            <a:stCxn id="3" idx="1"/>
          </p:cNvCxnSpPr>
          <p:nvPr/>
        </p:nvCxnSpPr>
        <p:spPr>
          <a:xfrm flipH="1">
            <a:off x="3525625" y="1323292"/>
            <a:ext cx="1871321" cy="392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図 3">
            <a:extLst>
              <a:ext uri="{FF2B5EF4-FFF2-40B4-BE49-F238E27FC236}">
                <a16:creationId xmlns:a16="http://schemas.microsoft.com/office/drawing/2014/main" id="{737FB361-5024-48AD-ACC6-28BE0654BF0E}"/>
              </a:ext>
            </a:extLst>
          </p:cNvPr>
          <p:cNvPicPr>
            <a:picLocks noChangeAspect="1"/>
          </p:cNvPicPr>
          <p:nvPr/>
        </p:nvPicPr>
        <p:blipFill>
          <a:blip r:embed="rId2"/>
          <a:stretch>
            <a:fillRect/>
          </a:stretch>
        </p:blipFill>
        <p:spPr>
          <a:xfrm>
            <a:off x="179951" y="1000126"/>
            <a:ext cx="4669801" cy="5419068"/>
          </a:xfrm>
          <a:prstGeom prst="rect">
            <a:avLst/>
          </a:prstGeom>
        </p:spPr>
      </p:pic>
    </p:spTree>
    <p:extLst>
      <p:ext uri="{BB962C8B-B14F-4D97-AF65-F5344CB8AC3E}">
        <p14:creationId xmlns:p14="http://schemas.microsoft.com/office/powerpoint/2010/main" val="355688804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1640</TotalTime>
  <Words>1578</Words>
  <Application>Microsoft Office PowerPoint</Application>
  <PresentationFormat>ワイド画面</PresentationFormat>
  <Paragraphs>206</Paragraphs>
  <Slides>20</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20</vt:i4>
      </vt:variant>
    </vt:vector>
  </HeadingPairs>
  <TitlesOfParts>
    <vt:vector size="25" baseType="lpstr">
      <vt:lpstr>新細明體</vt:lpstr>
      <vt:lpstr>游ゴシック</vt:lpstr>
      <vt:lpstr>游ゴシック Light</vt:lpstr>
      <vt:lpstr>Arial</vt:lpstr>
      <vt:lpstr>Office テーマ</vt:lpstr>
      <vt:lpstr>PowerPoint プレゼンテーション</vt:lpstr>
      <vt:lpstr>お礼</vt:lpstr>
      <vt:lpstr>ご使用方法</vt:lpstr>
      <vt:lpstr>物件を探す</vt:lpstr>
      <vt:lpstr>マンションを探す２</vt:lpstr>
      <vt:lpstr>物件を出す。</vt:lpstr>
      <vt:lpstr>物件の家賃を調べる。</vt:lpstr>
      <vt:lpstr>シュミュレーションソフトに入力する。</vt:lpstr>
      <vt:lpstr>シュミュレーションソフトに入力する。</vt:lpstr>
      <vt:lpstr>収益分析</vt:lpstr>
      <vt:lpstr>収益分析</vt:lpstr>
      <vt:lpstr>シュミュレーションをしてみる。（借入金利）</vt:lpstr>
      <vt:lpstr>シュミュレーションをしてみる。（家賃）</vt:lpstr>
      <vt:lpstr>シュミュレーションをしてみる。（返済期間）</vt:lpstr>
      <vt:lpstr>シュミュレーションをしてみる。（頭金）</vt:lpstr>
      <vt:lpstr>まとめ</vt:lpstr>
      <vt:lpstr>物件を調べるには。</vt:lpstr>
      <vt:lpstr>もっと物件を勉強したい方に</vt:lpstr>
      <vt:lpstr>ＲＥＮＯＳＹ　サイトの紹介</vt:lpstr>
      <vt:lpstr>株式会社クレアスライフ　サイトの紹介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Wami</dc:creator>
  <cp:lastModifiedBy>Wami</cp:lastModifiedBy>
  <cp:revision>76</cp:revision>
  <dcterms:created xsi:type="dcterms:W3CDTF">2018-03-25T06:48:53Z</dcterms:created>
  <dcterms:modified xsi:type="dcterms:W3CDTF">2018-10-13T10:24:56Z</dcterms:modified>
</cp:coreProperties>
</file>